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  <p:sldMasterId id="2147483708" r:id="rId3"/>
  </p:sldMasterIdLst>
  <p:notesMasterIdLst>
    <p:notesMasterId r:id="rId25"/>
  </p:notesMasterIdLst>
  <p:sldIdLst>
    <p:sldId id="262" r:id="rId4"/>
    <p:sldId id="259" r:id="rId5"/>
    <p:sldId id="260" r:id="rId6"/>
    <p:sldId id="261" r:id="rId7"/>
    <p:sldId id="263" r:id="rId8"/>
    <p:sldId id="256" r:id="rId9"/>
    <p:sldId id="264" r:id="rId10"/>
    <p:sldId id="265" r:id="rId11"/>
    <p:sldId id="267" r:id="rId12"/>
    <p:sldId id="266" r:id="rId13"/>
    <p:sldId id="274" r:id="rId14"/>
    <p:sldId id="268" r:id="rId15"/>
    <p:sldId id="272" r:id="rId16"/>
    <p:sldId id="271" r:id="rId17"/>
    <p:sldId id="269" r:id="rId18"/>
    <p:sldId id="273" r:id="rId19"/>
    <p:sldId id="270" r:id="rId20"/>
    <p:sldId id="275" r:id="rId21"/>
    <p:sldId id="276" r:id="rId22"/>
    <p:sldId id="278" r:id="rId23"/>
    <p:sldId id="277" r:id="rId24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8" userDrawn="1">
          <p15:clr>
            <a:srgbClr val="A4A3A4"/>
          </p15:clr>
        </p15:guide>
        <p15:guide id="2" pos="22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88" y="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8" d="100"/>
          <a:sy n="48" d="100"/>
        </p:scale>
        <p:origin x="2672" y="36"/>
      </p:cViewPr>
      <p:guideLst>
        <p:guide orient="horz" pos="2938"/>
        <p:guide pos="22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20BFE874-989F-45BE-B92D-9AFDD64C24B2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78896AC2-668C-4EBB-8825-74C4DDB88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01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73155">
              <a:defRPr/>
            </a:pPr>
            <a:fld id="{D5FB7009-BB95-452A-B0B1-611D0815C62B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73155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673712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96AC2-668C-4EBB-8825-74C4DDB8890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38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96AC2-668C-4EBB-8825-74C4DDB8890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286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96AC2-668C-4EBB-8825-74C4DDB8890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952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96AC2-668C-4EBB-8825-74C4DDB8890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8672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96AC2-668C-4EBB-8825-74C4DDB8890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382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96AC2-668C-4EBB-8825-74C4DDB8890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550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96AC2-668C-4EBB-8825-74C4DDB8890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406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96AC2-668C-4EBB-8825-74C4DDB8890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500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96AC2-668C-4EBB-8825-74C4DDB8890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7121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96AC2-668C-4EBB-8825-74C4DDB8890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14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73155">
              <a:defRPr/>
            </a:pPr>
            <a:fld id="{F8B5BB8D-F0BE-4899-A8D8-F7A3A8A1813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73155">
                <a:defRPr/>
              </a:pPr>
              <a:t>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533693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96AC2-668C-4EBB-8825-74C4DDB8890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7391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96AC2-668C-4EBB-8825-74C4DDB8890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88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73155">
              <a:defRPr/>
            </a:pPr>
            <a:fld id="{F8B5BB8D-F0BE-4899-A8D8-F7A3A8A1813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73155"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950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73155">
              <a:defRPr/>
            </a:pPr>
            <a:fld id="{F8B5BB8D-F0BE-4899-A8D8-F7A3A8A1813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73155"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88977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4916">
              <a:defRPr/>
            </a:pPr>
            <a:fld id="{47521D4B-29DD-4C80-AEAF-2A071F462E24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24916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99530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96AC2-668C-4EBB-8825-74C4DDB8890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06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96AC2-668C-4EBB-8825-74C4DDB8890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820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96AC2-668C-4EBB-8825-74C4DDB8890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730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96AC2-668C-4EBB-8825-74C4DDB8890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45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04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43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5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9405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67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95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83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9669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5289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31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3782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604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18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1912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761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7795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240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534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48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245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5597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805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808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2850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4508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9111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9999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8567-2AC6-4349-9182-E5A641699FE1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7C22-D4BD-407A-A368-AC2F0755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107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8567-2AC6-4349-9182-E5A641699FE1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7C22-D4BD-407A-A368-AC2F0755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164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8567-2AC6-4349-9182-E5A641699FE1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7C22-D4BD-407A-A368-AC2F0755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4282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8567-2AC6-4349-9182-E5A641699FE1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7C22-D4BD-407A-A368-AC2F0755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373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8567-2AC6-4349-9182-E5A641699FE1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7C22-D4BD-407A-A368-AC2F0755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64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4081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8567-2AC6-4349-9182-E5A641699FE1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7C22-D4BD-407A-A368-AC2F0755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7038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8567-2AC6-4349-9182-E5A641699FE1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7C22-D4BD-407A-A368-AC2F0755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20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8567-2AC6-4349-9182-E5A641699FE1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7C22-D4BD-407A-A368-AC2F0755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6854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8567-2AC6-4349-9182-E5A641699FE1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7C22-D4BD-407A-A368-AC2F0755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049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8567-2AC6-4349-9182-E5A641699FE1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7C22-D4BD-407A-A368-AC2F0755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009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8567-2AC6-4349-9182-E5A641699FE1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7C22-D4BD-407A-A368-AC2F0755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57727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8567-2AC6-4349-9182-E5A641699FE1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7C22-D4BD-407A-A368-AC2F0755ED4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75467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8567-2AC6-4349-9182-E5A641699FE1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7C22-D4BD-407A-A368-AC2F0755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9010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8567-2AC6-4349-9182-E5A641699FE1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7C22-D4BD-407A-A368-AC2F0755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163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8567-2AC6-4349-9182-E5A641699FE1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7C22-D4BD-407A-A368-AC2F0755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20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2091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8567-2AC6-4349-9182-E5A641699FE1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7C22-D4BD-407A-A368-AC2F0755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025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8567-2AC6-4349-9182-E5A641699FE1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7C22-D4BD-407A-A368-AC2F0755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96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040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91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89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3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216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45DA633-91BC-43A7-8448-B653F3DA0958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C36D627F-0F24-4D70-AC99-33603C627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681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F48BF-CCD0-4FE3-B25C-47436845D86D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764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D0DEC-CB1B-4872-A689-3035419383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657" y="1183640"/>
            <a:ext cx="10952479" cy="2245360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Pursuing</a:t>
            </a:r>
            <a:r>
              <a:rPr lang="en-US" sz="6000" dirty="0"/>
              <a:t> </a:t>
            </a:r>
            <a:br>
              <a:rPr lang="en-US" dirty="0"/>
            </a:br>
            <a:r>
              <a:rPr lang="en-US" dirty="0"/>
              <a:t>his glory &amp; </a:t>
            </a:r>
            <a:br>
              <a:rPr lang="en-US" dirty="0"/>
            </a:br>
            <a:r>
              <a:rPr lang="en-US" dirty="0"/>
              <a:t>our excellence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557A46-0F89-4ABB-BA07-07E945D29A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690" y="3854285"/>
            <a:ext cx="9753600" cy="1655762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90000"/>
              </a:lnSpc>
            </a:pPr>
            <a:r>
              <a:rPr lang="en-US" sz="4800" b="1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THE ADDITION OF ENDURANCE </a:t>
            </a:r>
          </a:p>
          <a:p>
            <a:pPr lvl="0">
              <a:lnSpc>
                <a:spcPct val="90000"/>
              </a:lnSpc>
            </a:pPr>
            <a:r>
              <a:rPr lang="en-US" sz="4800" b="1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 Peter 1:5 </a:t>
            </a:r>
          </a:p>
          <a:p>
            <a:pPr lvl="0">
              <a:lnSpc>
                <a:spcPct val="90000"/>
              </a:lnSpc>
            </a:pPr>
            <a:r>
              <a:rPr lang="en-US" sz="4800" b="1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Part 5</a:t>
            </a:r>
          </a:p>
          <a:p>
            <a:endParaRPr lang="en-US" sz="36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939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1D8BC-B3BC-4F0B-962A-84DEB9442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531" y="994744"/>
            <a:ext cx="10604937" cy="5267903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James 1:2-4 – My brethren, count it all joy when ye fall into divers temptations; </a:t>
            </a:r>
            <a:br>
              <a:rPr lang="en-US" sz="3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</a:t>
            </a:r>
            <a:r>
              <a:rPr lang="en-US" sz="3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Knowing </a:t>
            </a:r>
            <a:r>
              <a:rPr lang="en-US" sz="3600" b="1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</a:t>
            </a:r>
            <a:r>
              <a:rPr lang="en-US" sz="3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that the trying of your faith worketh patience. </a:t>
            </a:r>
            <a:br>
              <a:rPr lang="en-US" sz="3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</a:t>
            </a:r>
            <a:r>
              <a:rPr lang="en-US" sz="3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But let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patience have </a:t>
            </a:r>
            <a:r>
              <a:rPr lang="en-US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perfect work</a:t>
            </a:r>
            <a:r>
              <a:rPr lang="en-US" sz="3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that ye may be perfect and entire, wanting nothing. </a:t>
            </a:r>
          </a:p>
          <a:p>
            <a:pPr marL="0" indent="0">
              <a:buNone/>
            </a:pPr>
            <a:br>
              <a:rPr lang="en-US" sz="3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3600" b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907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AF912-997F-4A87-AEEE-D3234A63F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19" y="2642602"/>
            <a:ext cx="10353762" cy="180327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Romans 12:12 – Rejoicing in hope;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patient</a:t>
            </a:r>
            <a:r>
              <a:rPr lang="en-US" sz="36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tribulation; continuing instant in prayer;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18943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3AFA3-ABDA-410F-90EF-E2EF15A32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110" y="690946"/>
            <a:ext cx="10951779" cy="1842047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Endurance is that quality of inner strength for the Believer.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5BF0F-991C-4B42-8D20-600FCB955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110" y="3223500"/>
            <a:ext cx="10951779" cy="2767396"/>
          </a:xfrm>
          <a:solidFill>
            <a:schemeClr val="bg1"/>
          </a:solidFill>
        </p:spPr>
        <p:txBody>
          <a:bodyPr/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Where does this strength come from?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do I apply it to my life?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does it work? from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6749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3FC8-A9ED-4846-AA5D-8CF8AD33458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Where does this strength comes from? 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God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6FD08-CFF2-45F6-BDBC-916B7FDE0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77565"/>
            <a:ext cx="10515600" cy="3050573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Galatians 5:22-23 – But the fruit of the Spirit is love, joy, peace,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longsuffering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kindness, goodness, faithfulness, 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gentleness, self-control. Against such there is no law. </a:t>
            </a:r>
          </a:p>
        </p:txBody>
      </p:sp>
    </p:spTree>
    <p:extLst>
      <p:ext uri="{BB962C8B-B14F-4D97-AF65-F5344CB8AC3E}">
        <p14:creationId xmlns:p14="http://schemas.microsoft.com/office/powerpoint/2010/main" val="1022626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5E493-1422-4307-B0AF-B2398FDEB13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do I apply this Endurance to my life and How does it Work?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9E15C5D-0D3D-499F-B40D-6BBD5B5B0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711" y="2590050"/>
            <a:ext cx="10353762" cy="321166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Look to Jesus and realize He is the WHY!</a:t>
            </a:r>
          </a:p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Embrace Jesus and your purpose!</a:t>
            </a:r>
          </a:p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Jesus plus your Divine Purpose Equal Joy! </a:t>
            </a:r>
          </a:p>
        </p:txBody>
      </p:sp>
    </p:spTree>
    <p:extLst>
      <p:ext uri="{BB962C8B-B14F-4D97-AF65-F5344CB8AC3E}">
        <p14:creationId xmlns:p14="http://schemas.microsoft.com/office/powerpoint/2010/main" val="316338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D8240-8594-4B9D-A113-14403E253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345" y="1458311"/>
            <a:ext cx="10983309" cy="4459013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Hebrews 12:1-3 – Wherefore seeing we also are compassed about with so great a cloud of witnesses, let us lay aside every weight, and the sin which doth so easily beset </a:t>
            </a:r>
            <a:r>
              <a:rPr lang="en-US" sz="3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and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 us run with patience the race that is set before us,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46069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5E198-094B-4D50-9070-2859697FE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19" y="1770244"/>
            <a:ext cx="10353762" cy="3695136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Looking unto Jesus the author and finisher of </a:t>
            </a:r>
            <a:r>
              <a:rPr lang="en-US" sz="36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our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faith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who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the joy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 was set before him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endured the cross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despising the shame, and is set down at the right hand of the throne of God. 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63133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A4179-AFC3-4BDF-A650-D7E718373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9657"/>
            <a:ext cx="10515600" cy="2258685"/>
          </a:xfrm>
          <a:solidFill>
            <a:schemeClr val="bg1"/>
          </a:solidFill>
        </p:spPr>
        <p:txBody>
          <a:bodyPr/>
          <a:lstStyle/>
          <a:p>
            <a:pPr marL="0" lvl="0" indent="0">
              <a:buNone/>
            </a:pPr>
            <a:r>
              <a:rPr lang="en-US" sz="3600" b="1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</a:t>
            </a:r>
            <a:r>
              <a:rPr lang="en-US" sz="3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For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consider him </a:t>
            </a:r>
            <a:r>
              <a:rPr lang="en-US" sz="3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endured </a:t>
            </a:r>
            <a:r>
              <a:rPr lang="en-US" sz="3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such contradiction of sinners against himself,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lest ye be wearied and faint in your minds</a:t>
            </a:r>
            <a:r>
              <a:rPr lang="en-US" sz="3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8014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5E493-1422-4307-B0AF-B2398FDEB13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do I apply this Endurance to my life and How does it Work?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9E15C5D-0D3D-499F-B40D-6BBD5B5B0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711" y="2590050"/>
            <a:ext cx="10353762" cy="321166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Look to Jesus and realize He is the WHY!</a:t>
            </a:r>
          </a:p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Embrace Jesus and your purpose!</a:t>
            </a:r>
          </a:p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Jesus plus your Divine Purpose Equal Joy! </a:t>
            </a:r>
          </a:p>
        </p:txBody>
      </p:sp>
    </p:spTree>
    <p:extLst>
      <p:ext uri="{BB962C8B-B14F-4D97-AF65-F5344CB8AC3E}">
        <p14:creationId xmlns:p14="http://schemas.microsoft.com/office/powerpoint/2010/main" val="1621406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3D3F8-AD4F-4463-9EB3-26732F4B9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704" y="449927"/>
            <a:ext cx="10846674" cy="1326321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Philippians 3:10-14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1BCA1-AEBE-4A7C-8DEB-A23A03B1F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621" y="2301766"/>
            <a:ext cx="10930757" cy="4183118"/>
          </a:xfrm>
          <a:solidFill>
            <a:schemeClr val="bg1"/>
          </a:solidFill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br>
              <a:rPr lang="en-US" dirty="0"/>
            </a:br>
            <a:r>
              <a:rPr lang="en-US" sz="80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 </a:t>
            </a:r>
            <a:r>
              <a:rPr lang="en-US" sz="8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That I may </a:t>
            </a:r>
            <a:r>
              <a:rPr lang="en-US" sz="8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know him</a:t>
            </a:r>
            <a:r>
              <a:rPr lang="en-US" sz="8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and the power of his resurrection, and the fellowship of </a:t>
            </a:r>
            <a:r>
              <a:rPr lang="en-US" sz="8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 sufferings</a:t>
            </a:r>
            <a:r>
              <a:rPr lang="en-US" sz="8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being made conformable unto his death; </a:t>
            </a:r>
            <a:br>
              <a:rPr lang="en-US" sz="8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80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 </a:t>
            </a:r>
            <a:r>
              <a:rPr lang="en-US" sz="8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If by any means I might attain unto the resurrection of the dead. </a:t>
            </a:r>
            <a:br>
              <a:rPr lang="en-US" sz="8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51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411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51AF4-E577-4F4B-A854-EBA7C5749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473" y="365125"/>
            <a:ext cx="10691327" cy="1325563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Peter 1:3-9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C8DAF-11DB-4805-A497-EF3EF0124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939" y="1690687"/>
            <a:ext cx="10938588" cy="4802187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baseline="30000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</a:t>
            </a:r>
            <a:r>
              <a:rPr lang="en-US" sz="3600" b="1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According as his divine power hath given unto us all things that </a:t>
            </a:r>
            <a:r>
              <a:rPr lang="en-US" sz="3600" b="1" i="1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pertain</a:t>
            </a:r>
            <a:r>
              <a:rPr lang="en-US" sz="3600" b="1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unto life and godliness, through the knowledge of him that hath called us to </a:t>
            </a:r>
            <a:r>
              <a:rPr lang="en-US" sz="3600" b="1" dirty="0">
                <a:solidFill>
                  <a:srgbClr val="FFFF00"/>
                </a:solidFill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glory </a:t>
            </a:r>
            <a:r>
              <a:rPr lang="en-US" sz="3600" b="1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US" sz="3600" b="1" dirty="0">
                <a:solidFill>
                  <a:srgbClr val="FFFF00"/>
                </a:solidFill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virtue</a:t>
            </a:r>
            <a:r>
              <a:rPr lang="en-US" sz="3600" b="1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br>
              <a:rPr lang="en-US" sz="3600" b="1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</a:t>
            </a:r>
            <a:r>
              <a:rPr lang="en-US" sz="3600" b="1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Whereby are </a:t>
            </a:r>
            <a:r>
              <a:rPr lang="en-US" sz="3600" b="1" dirty="0">
                <a:solidFill>
                  <a:srgbClr val="FFFF00"/>
                </a:solidFill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given unto us exceeding great and precious promises</a:t>
            </a:r>
            <a:r>
              <a:rPr lang="en-US" sz="3600" b="1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that by these ye might be partakers of </a:t>
            </a:r>
            <a:r>
              <a:rPr lang="en-US" sz="3600" b="1" dirty="0">
                <a:solidFill>
                  <a:srgbClr val="FFFF00"/>
                </a:solidFill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divine nature</a:t>
            </a:r>
            <a:r>
              <a:rPr lang="en-US" sz="3600" b="1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having escaped the corruption that is in the world through lust. </a:t>
            </a:r>
            <a:br>
              <a:rPr lang="en-US" sz="3600" b="1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244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81C1F-46A7-4258-93AB-F2AD3CCCC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365" y="1765550"/>
            <a:ext cx="10941269" cy="3326899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Not as though I had already attained, either were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already perfect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but I follow after, if that I may apprehend that for which also I am apprehended of Christ Jesus. 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053994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4DB45-9962-4BD8-ACA2-EFAB4E32C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19" y="1139622"/>
            <a:ext cx="10353762" cy="490382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Brethren, I count not myself to have apprehended: but </a:t>
            </a:r>
            <a:r>
              <a:rPr lang="en-US" sz="3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one thing </a:t>
            </a:r>
            <a:r>
              <a:rPr lang="en-US" sz="3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do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forgetting those things which are behind, and reaching forth unto those things which are before, 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press toward the mark for the prize of the high calling of God in Christ Jesus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9435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2FA1F-4A25-4625-9A13-FFFE97543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53331"/>
            <a:ext cx="10972800" cy="435133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beside this, giving all diligence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add to your faith virtue; and to virtue knowledge; </a:t>
            </a:r>
          </a:p>
          <a:p>
            <a:pPr marL="0" indent="0">
              <a:buNone/>
            </a:pPr>
            <a:r>
              <a:rPr lang="en-US" sz="3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And to knowledge temperance; and to temperance patience; and to patience godliness; 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And to godliness brotherly kindness; and to brotherly kindness charity. </a:t>
            </a:r>
          </a:p>
        </p:txBody>
      </p:sp>
    </p:spTree>
    <p:extLst>
      <p:ext uri="{BB962C8B-B14F-4D97-AF65-F5344CB8AC3E}">
        <p14:creationId xmlns:p14="http://schemas.microsoft.com/office/powerpoint/2010/main" val="1258856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782DA-9726-4C55-93A4-C7A257D2F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19" y="1262662"/>
            <a:ext cx="10954139" cy="501684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baseline="30000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 </a:t>
            </a:r>
            <a:r>
              <a:rPr lang="en-US" sz="3600" b="1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For if these things be in you, and abound, they make </a:t>
            </a:r>
            <a:r>
              <a:rPr lang="en-US" sz="3600" b="1" i="1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that ye shall</a:t>
            </a:r>
            <a:r>
              <a:rPr lang="en-US" sz="3600" b="1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neither </a:t>
            </a:r>
            <a:r>
              <a:rPr lang="en-US" sz="3600" b="1" i="1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</a:t>
            </a:r>
            <a:r>
              <a:rPr lang="en-US" sz="3600" b="1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barren nor unfruitful </a:t>
            </a:r>
            <a:r>
              <a:rPr lang="en-US" sz="3600" b="1" dirty="0">
                <a:solidFill>
                  <a:srgbClr val="FFFF00"/>
                </a:solidFill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knowledge of our Lord Jesus Christ</a:t>
            </a:r>
            <a:r>
              <a:rPr lang="en-US" sz="3600" b="1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br>
              <a:rPr lang="en-US" sz="3600" b="1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</a:t>
            </a:r>
            <a:r>
              <a:rPr lang="en-US" sz="3600" b="1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But he that </a:t>
            </a:r>
            <a:r>
              <a:rPr lang="en-US" sz="3600" b="1" dirty="0" err="1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lacketh</a:t>
            </a:r>
            <a:r>
              <a:rPr lang="en-US" sz="3600" b="1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these things is blind, and cannot see afar off, and hath forgotten that he was purged from his old sins. </a:t>
            </a:r>
            <a:br>
              <a:rPr lang="en-US" sz="3600" b="1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3600" b="1" dirty="0">
              <a:latin typeface="Arial Black" panose="020B0A04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81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B747BAE-932E-4D5A-892B-9E7A815F753E}"/>
              </a:ext>
            </a:extLst>
          </p:cNvPr>
          <p:cNvSpPr txBox="1"/>
          <p:nvPr/>
        </p:nvSpPr>
        <p:spPr>
          <a:xfrm>
            <a:off x="1072626" y="546986"/>
            <a:ext cx="10046747" cy="92333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The Call of God for us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8F0DCE-B62A-4ECB-8229-0DCC4881C49F}"/>
              </a:ext>
            </a:extLst>
          </p:cNvPr>
          <p:cNvSpPr txBox="1"/>
          <p:nvPr/>
        </p:nvSpPr>
        <p:spPr>
          <a:xfrm>
            <a:off x="1072626" y="2554013"/>
            <a:ext cx="10046747" cy="280076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F4DE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To live a life that brings Glory to Christ.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F4DE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To live a life of Moral Excellence.</a:t>
            </a:r>
          </a:p>
        </p:txBody>
      </p:sp>
    </p:spTree>
    <p:extLst>
      <p:ext uri="{BB962C8B-B14F-4D97-AF65-F5344CB8AC3E}">
        <p14:creationId xmlns:p14="http://schemas.microsoft.com/office/powerpoint/2010/main" val="65758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BAF6BC3-5007-4C6D-81D8-8F20D4F83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835" y="365125"/>
            <a:ext cx="10991273" cy="1325563"/>
          </a:xfrm>
          <a:solidFill>
            <a:srgbClr val="C00000"/>
          </a:solidFill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Have we learned: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779C45-B68D-450F-811D-BF7133457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63" y="2317028"/>
            <a:ext cx="10991273" cy="3797445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God has provided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 we need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live for Him.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God has provided a spiritual process for us, whereby we can give Him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glory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develop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moral excellence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our lives.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God has enter into a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divine partnership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us to accomplish His will in our lives. </a:t>
            </a:r>
          </a:p>
        </p:txBody>
      </p:sp>
    </p:spTree>
    <p:extLst>
      <p:ext uri="{BB962C8B-B14F-4D97-AF65-F5344CB8AC3E}">
        <p14:creationId xmlns:p14="http://schemas.microsoft.com/office/powerpoint/2010/main" val="3619795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7484A-DC21-48E1-AD37-7126B27D93A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God has Provided Power of His Spiritual Addition for us: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D1590-E933-428D-9CC6-1EE98EBF5DC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Our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Faith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to Our Faith Virtue –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Moral Excellence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to Our Moral Excellence –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Practical Knowledge of Christ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to Our Practical Knowledge of Christ –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Self-Control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9053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3FB9D-7AB7-43CA-9294-2BBD6C0D0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09" y="254001"/>
            <a:ext cx="10972800" cy="1325563"/>
          </a:xfrm>
          <a:solidFill>
            <a:srgbClr val="C00000"/>
          </a:solidFill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to Self-Control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060F-18A5-495B-92F9-CDDDACC8B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09" y="1857687"/>
            <a:ext cx="10892539" cy="474631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Greek word for </a:t>
            </a:r>
            <a:r>
              <a:rPr lang="en-US" sz="3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“Patient” 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means Endurance and is used 32 times in the New Testament. 1 time it is in translated </a:t>
            </a:r>
            <a:r>
              <a:rPr lang="en-US" sz="32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patient enduring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21 times </a:t>
            </a:r>
            <a:r>
              <a:rPr lang="en-US" sz="32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perseverance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3 times </a:t>
            </a:r>
            <a:r>
              <a:rPr lang="en-US" sz="32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steadfastness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</a:p>
          <a:p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means to abide under, the discipline to remain under pressure.</a:t>
            </a:r>
          </a:p>
        </p:txBody>
      </p:sp>
    </p:spTree>
    <p:extLst>
      <p:ext uri="{BB962C8B-B14F-4D97-AF65-F5344CB8AC3E}">
        <p14:creationId xmlns:p14="http://schemas.microsoft.com/office/powerpoint/2010/main" val="524559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C5D8B-6FAF-4C12-AC37-5BE52887C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187550"/>
            <a:ext cx="12192000" cy="267045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the picture of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steadfastly</a:t>
            </a:r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US" sz="3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unflinchingly</a:t>
            </a:r>
            <a:r>
              <a:rPr lang="en-US" sz="32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bearing up </a:t>
            </a:r>
            <a:r>
              <a:rPr lang="en-US" sz="32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under heavy pressure. </a:t>
            </a:r>
          </a:p>
          <a:p>
            <a:pPr marL="0" lvl="0" indent="0" algn="ctr">
              <a:buNone/>
            </a:pPr>
            <a:r>
              <a:rPr lang="en-US" sz="32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the quality not to allow circumstances and trials </a:t>
            </a:r>
          </a:p>
          <a:p>
            <a:pPr marL="0" lvl="0" indent="0" algn="ctr">
              <a:buNone/>
            </a:pPr>
            <a:r>
              <a:rPr lang="en-US" sz="32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cause you to </a:t>
            </a:r>
            <a:r>
              <a:rPr lang="en-US" sz="3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give in, give up or simply quit</a:t>
            </a:r>
            <a:r>
              <a:rPr lang="en-US" sz="32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D714B732-7348-4B69-A9DB-395FC10BCDF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49687" y="2034209"/>
            <a:ext cx="2329070" cy="2329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Image result for perseverance">
            <a:extLst>
              <a:ext uri="{FF2B5EF4-FFF2-40B4-BE49-F238E27FC236}">
                <a16:creationId xmlns:a16="http://schemas.microsoft.com/office/drawing/2014/main" id="{E5677332-E881-4AE3-BFA5-CC492BABB8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4253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7411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3.xml><?xml version="1.0" encoding="utf-8"?>
<a:theme xmlns:a="http://schemas.openxmlformats.org/drawingml/2006/main" name="1_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921</Words>
  <Application>Microsoft Office PowerPoint</Application>
  <PresentationFormat>Widescreen</PresentationFormat>
  <Paragraphs>72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Arial Black</vt:lpstr>
      <vt:lpstr>Bookman Old Style</vt:lpstr>
      <vt:lpstr>Calibri</vt:lpstr>
      <vt:lpstr>Corbel</vt:lpstr>
      <vt:lpstr>Rockwell</vt:lpstr>
      <vt:lpstr>Tahoma</vt:lpstr>
      <vt:lpstr>Damask</vt:lpstr>
      <vt:lpstr>Depth</vt:lpstr>
      <vt:lpstr>1_Damask</vt:lpstr>
      <vt:lpstr>Pursuing  his glory &amp;  our excellence </vt:lpstr>
      <vt:lpstr>2 Peter 1:3-9</vt:lpstr>
      <vt:lpstr>PowerPoint Presentation</vt:lpstr>
      <vt:lpstr>PowerPoint Presentation</vt:lpstr>
      <vt:lpstr>PowerPoint Presentation</vt:lpstr>
      <vt:lpstr>What Have we learned:</vt:lpstr>
      <vt:lpstr>God has Provided Power of His Spiritual Addition for us:</vt:lpstr>
      <vt:lpstr>Add to Self-Control Endurance</vt:lpstr>
      <vt:lpstr>PowerPoint Presentation</vt:lpstr>
      <vt:lpstr>PowerPoint Presentation</vt:lpstr>
      <vt:lpstr>PowerPoint Presentation</vt:lpstr>
      <vt:lpstr>Endurance is that quality of inner strength for the Believer. </vt:lpstr>
      <vt:lpstr>Where does this strength comes from? God!</vt:lpstr>
      <vt:lpstr>How do I apply this Endurance to my life and How does it Work?</vt:lpstr>
      <vt:lpstr>PowerPoint Presentation</vt:lpstr>
      <vt:lpstr>PowerPoint Presentation</vt:lpstr>
      <vt:lpstr>PowerPoint Presentation</vt:lpstr>
      <vt:lpstr>How do I apply this Endurance to my life and How does it Work?</vt:lpstr>
      <vt:lpstr>Philippians 3:10-14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Pursuing  his glory &amp;  our excellence</dc:title>
  <dc:creator>Roe</dc:creator>
  <cp:lastModifiedBy>Roe</cp:lastModifiedBy>
  <cp:revision>15</cp:revision>
  <cp:lastPrinted>2020-02-02T15:47:01Z</cp:lastPrinted>
  <dcterms:created xsi:type="dcterms:W3CDTF">2020-02-01T13:31:04Z</dcterms:created>
  <dcterms:modified xsi:type="dcterms:W3CDTF">2020-02-02T15:53:59Z</dcterms:modified>
</cp:coreProperties>
</file>