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59" r:id="rId3"/>
    <p:sldId id="260" r:id="rId4"/>
    <p:sldId id="261" r:id="rId5"/>
    <p:sldId id="271" r:id="rId6"/>
    <p:sldId id="267" r:id="rId7"/>
    <p:sldId id="274" r:id="rId8"/>
    <p:sldId id="276" r:id="rId9"/>
    <p:sldId id="257" r:id="rId10"/>
    <p:sldId id="275" r:id="rId11"/>
    <p:sldId id="277" r:id="rId12"/>
    <p:sldId id="278" r:id="rId13"/>
    <p:sldId id="279" r:id="rId14"/>
    <p:sldId id="280" r:id="rId15"/>
    <p:sldId id="281" r:id="rId16"/>
    <p:sldId id="282" r:id="rId17"/>
    <p:sldId id="283" r:id="rId18"/>
    <p:sldId id="284" r:id="rId19"/>
    <p:sldId id="285" r:id="rId20"/>
  </p:sldIdLst>
  <p:sldSz cx="12192000" cy="6858000"/>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09" userDrawn="1">
          <p15:clr>
            <a:srgbClr val="A4A3A4"/>
          </p15:clr>
        </p15:guide>
        <p15:guide id="2" pos="218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e" initials="R" lastIdx="1" clrIdx="0">
    <p:extLst>
      <p:ext uri="{19B8F6BF-5375-455C-9EA6-DF929625EA0E}">
        <p15:presenceInfo xmlns:p15="http://schemas.microsoft.com/office/powerpoint/2012/main" userId="Ro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78" d="100"/>
          <a:sy n="78" d="100"/>
        </p:scale>
        <p:origin x="77" y="158"/>
      </p:cViewPr>
      <p:guideLst>
        <p:guide orient="horz" pos="2160"/>
        <p:guide pos="3840"/>
      </p:guideLst>
    </p:cSldViewPr>
  </p:slideViewPr>
  <p:notesTextViewPr>
    <p:cViewPr>
      <p:scale>
        <a:sx n="1" d="1"/>
        <a:sy n="1" d="1"/>
      </p:scale>
      <p:origin x="0" y="0"/>
    </p:cViewPr>
  </p:notesTextViewPr>
  <p:notesViewPr>
    <p:cSldViewPr snapToGrid="0" showGuides="1">
      <p:cViewPr>
        <p:scale>
          <a:sx n="100" d="100"/>
          <a:sy n="100" d="100"/>
        </p:scale>
        <p:origin x="1469" y="-1080"/>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26AABF5F-DE12-4086-8665-AD0A8ACCB31C}" type="datetimeFigureOut">
              <a:rPr lang="en-US" smtClean="0"/>
              <a:t>1/12/2020</a:t>
            </a:fld>
            <a:endParaRPr lang="en-US"/>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D5FB7009-BB95-452A-B0B1-611D0815C62B}" type="slidenum">
              <a:rPr lang="en-US" smtClean="0"/>
              <a:t>‹#›</a:t>
            </a:fld>
            <a:endParaRPr lang="en-US"/>
          </a:p>
        </p:txBody>
      </p:sp>
    </p:spTree>
    <p:extLst>
      <p:ext uri="{BB962C8B-B14F-4D97-AF65-F5344CB8AC3E}">
        <p14:creationId xmlns:p14="http://schemas.microsoft.com/office/powerpoint/2010/main" val="30747218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FB7009-BB95-452A-B0B1-611D0815C62B}" type="slidenum">
              <a:rPr lang="en-US" smtClean="0"/>
              <a:t>1</a:t>
            </a:fld>
            <a:endParaRPr lang="en-US"/>
          </a:p>
        </p:txBody>
      </p:sp>
    </p:spTree>
    <p:extLst>
      <p:ext uri="{BB962C8B-B14F-4D97-AF65-F5344CB8AC3E}">
        <p14:creationId xmlns:p14="http://schemas.microsoft.com/office/powerpoint/2010/main" val="5673712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FB7009-BB95-452A-B0B1-611D0815C62B}" type="slidenum">
              <a:rPr lang="en-US" smtClean="0"/>
              <a:t>10</a:t>
            </a:fld>
            <a:endParaRPr lang="en-US"/>
          </a:p>
        </p:txBody>
      </p:sp>
    </p:spTree>
    <p:extLst>
      <p:ext uri="{BB962C8B-B14F-4D97-AF65-F5344CB8AC3E}">
        <p14:creationId xmlns:p14="http://schemas.microsoft.com/office/powerpoint/2010/main" val="27837358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FB7009-BB95-452A-B0B1-611D0815C62B}" type="slidenum">
              <a:rPr lang="en-US" smtClean="0"/>
              <a:t>11</a:t>
            </a:fld>
            <a:endParaRPr lang="en-US"/>
          </a:p>
        </p:txBody>
      </p:sp>
    </p:spTree>
    <p:extLst>
      <p:ext uri="{BB962C8B-B14F-4D97-AF65-F5344CB8AC3E}">
        <p14:creationId xmlns:p14="http://schemas.microsoft.com/office/powerpoint/2010/main" val="41088302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qualities should be added to our beginning Faith in Christ.</a:t>
            </a:r>
          </a:p>
          <a:p>
            <a:endParaRPr lang="en-US" dirty="0"/>
          </a:p>
          <a:p>
            <a:r>
              <a:rPr lang="en-US" dirty="0"/>
              <a:t>The danger is that we have added the wrong to our Faith.</a:t>
            </a:r>
          </a:p>
          <a:p>
            <a:endParaRPr lang="en-US" dirty="0"/>
          </a:p>
          <a:p>
            <a:endParaRPr lang="en-US" dirty="0"/>
          </a:p>
        </p:txBody>
      </p:sp>
      <p:sp>
        <p:nvSpPr>
          <p:cNvPr id="4" name="Slide Number Placeholder 3"/>
          <p:cNvSpPr>
            <a:spLocks noGrp="1"/>
          </p:cNvSpPr>
          <p:nvPr>
            <p:ph type="sldNum" sz="quarter" idx="5"/>
          </p:nvPr>
        </p:nvSpPr>
        <p:spPr/>
        <p:txBody>
          <a:bodyPr/>
          <a:lstStyle/>
          <a:p>
            <a:fld id="{D5FB7009-BB95-452A-B0B1-611D0815C62B}" type="slidenum">
              <a:rPr lang="en-US" smtClean="0"/>
              <a:t>12</a:t>
            </a:fld>
            <a:endParaRPr lang="en-US"/>
          </a:p>
        </p:txBody>
      </p:sp>
    </p:spTree>
    <p:extLst>
      <p:ext uri="{BB962C8B-B14F-4D97-AF65-F5344CB8AC3E}">
        <p14:creationId xmlns:p14="http://schemas.microsoft.com/office/powerpoint/2010/main" val="6663592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was nothing more than a cheap imitation of the real thing.</a:t>
            </a:r>
          </a:p>
          <a:p>
            <a:endParaRPr lang="en-US" dirty="0"/>
          </a:p>
          <a:p>
            <a:r>
              <a:rPr lang="en-US" dirty="0"/>
              <a:t>	Watered down</a:t>
            </a:r>
          </a:p>
          <a:p>
            <a:r>
              <a:rPr lang="en-US" dirty="0"/>
              <a:t>	Filled with sugar</a:t>
            </a:r>
          </a:p>
          <a:p>
            <a:r>
              <a:rPr lang="en-US" dirty="0"/>
              <a:t>	It was not the real thing.</a:t>
            </a:r>
          </a:p>
          <a:p>
            <a:endParaRPr lang="en-US" dirty="0"/>
          </a:p>
          <a:p>
            <a:r>
              <a:rPr lang="en-US" dirty="0"/>
              <a:t>2020 Christianity today has also been so watered down and is it filled with so no biblical additives in the tempt to so sweetened and made it easy for many to tolerant.</a:t>
            </a:r>
          </a:p>
          <a:p>
            <a:endParaRPr lang="en-US" dirty="0"/>
          </a:p>
          <a:p>
            <a:r>
              <a:rPr lang="en-US" dirty="0"/>
              <a:t>Note: What Peter commands us to add to our faith are Spiritual qualities.</a:t>
            </a:r>
          </a:p>
          <a:p>
            <a:endParaRPr lang="en-US" dirty="0"/>
          </a:p>
          <a:p>
            <a:r>
              <a:rPr lang="en-US" dirty="0"/>
              <a:t>  </a:t>
            </a:r>
          </a:p>
        </p:txBody>
      </p:sp>
      <p:sp>
        <p:nvSpPr>
          <p:cNvPr id="4" name="Slide Number Placeholder 3"/>
          <p:cNvSpPr>
            <a:spLocks noGrp="1"/>
          </p:cNvSpPr>
          <p:nvPr>
            <p:ph type="sldNum" sz="quarter" idx="5"/>
          </p:nvPr>
        </p:nvSpPr>
        <p:spPr/>
        <p:txBody>
          <a:bodyPr/>
          <a:lstStyle/>
          <a:p>
            <a:fld id="{D5FB7009-BB95-452A-B0B1-611D0815C62B}" type="slidenum">
              <a:rPr lang="en-US" smtClean="0"/>
              <a:t>13</a:t>
            </a:fld>
            <a:endParaRPr lang="en-US"/>
          </a:p>
        </p:txBody>
      </p:sp>
    </p:spTree>
    <p:extLst>
      <p:ext uri="{BB962C8B-B14F-4D97-AF65-F5344CB8AC3E}">
        <p14:creationId xmlns:p14="http://schemas.microsoft.com/office/powerpoint/2010/main" val="23784163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FB7009-BB95-452A-B0B1-611D0815C62B}" type="slidenum">
              <a:rPr lang="en-US" smtClean="0"/>
              <a:t>14</a:t>
            </a:fld>
            <a:endParaRPr lang="en-US"/>
          </a:p>
        </p:txBody>
      </p:sp>
    </p:spTree>
    <p:extLst>
      <p:ext uri="{BB962C8B-B14F-4D97-AF65-F5344CB8AC3E}">
        <p14:creationId xmlns:p14="http://schemas.microsoft.com/office/powerpoint/2010/main" val="16448678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FB7009-BB95-452A-B0B1-611D0815C62B}" type="slidenum">
              <a:rPr lang="en-US" smtClean="0"/>
              <a:t>15</a:t>
            </a:fld>
            <a:endParaRPr lang="en-US"/>
          </a:p>
        </p:txBody>
      </p:sp>
    </p:spTree>
    <p:extLst>
      <p:ext uri="{BB962C8B-B14F-4D97-AF65-F5344CB8AC3E}">
        <p14:creationId xmlns:p14="http://schemas.microsoft.com/office/powerpoint/2010/main" val="36269972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1 Thessalonians 4:1-7 – </a:t>
            </a:r>
            <a:r>
              <a:rPr lang="en-US" dirty="0"/>
              <a:t>Furthermore then we beseech you, brethren, and exhort </a:t>
            </a:r>
            <a:r>
              <a:rPr lang="en-US" i="1" dirty="0"/>
              <a:t>you</a:t>
            </a:r>
            <a:r>
              <a:rPr lang="en-US" dirty="0"/>
              <a:t> by the Lord Jesus, that as ye have received of us how ye ought to walk and to please God, </a:t>
            </a:r>
            <a:r>
              <a:rPr lang="en-US" i="1" dirty="0"/>
              <a:t>so</a:t>
            </a:r>
            <a:r>
              <a:rPr lang="en-US" dirty="0"/>
              <a:t> ye would abound more and more. </a:t>
            </a:r>
            <a:br>
              <a:rPr lang="en-US" dirty="0"/>
            </a:br>
            <a:r>
              <a:rPr lang="en-US" baseline="30000" dirty="0"/>
              <a:t>2 </a:t>
            </a:r>
            <a:r>
              <a:rPr lang="en-US" dirty="0"/>
              <a:t> For ye know what commandments we gave you by the Lord Jesus. </a:t>
            </a:r>
            <a:br>
              <a:rPr lang="en-US" dirty="0"/>
            </a:br>
            <a:r>
              <a:rPr lang="en-US" baseline="30000" dirty="0"/>
              <a:t>3 </a:t>
            </a:r>
            <a:r>
              <a:rPr lang="en-US" dirty="0"/>
              <a:t> For this is the will of God, </a:t>
            </a:r>
            <a:r>
              <a:rPr lang="en-US" i="1" dirty="0"/>
              <a:t>even</a:t>
            </a:r>
            <a:r>
              <a:rPr lang="en-US" dirty="0"/>
              <a:t> your sanctification, that ye should abstain from fornication: </a:t>
            </a:r>
            <a:br>
              <a:rPr lang="en-US" dirty="0"/>
            </a:br>
            <a:r>
              <a:rPr lang="en-US" baseline="30000" dirty="0"/>
              <a:t>4 </a:t>
            </a:r>
            <a:r>
              <a:rPr lang="en-US" dirty="0"/>
              <a:t> That every one of you should know how to possess his vessel in sanctification and </a:t>
            </a:r>
            <a:r>
              <a:rPr lang="en-US" dirty="0" err="1"/>
              <a:t>honour</a:t>
            </a:r>
            <a:r>
              <a:rPr lang="en-US" dirty="0"/>
              <a:t>; </a:t>
            </a:r>
            <a:br>
              <a:rPr lang="en-US" dirty="0"/>
            </a:br>
            <a:r>
              <a:rPr lang="en-US" baseline="30000" dirty="0"/>
              <a:t>7 </a:t>
            </a:r>
            <a:r>
              <a:rPr lang="en-US" dirty="0"/>
              <a:t> For God hath not called us unto uncleanness, but unto holiness. </a:t>
            </a:r>
          </a:p>
          <a:p>
            <a:endParaRPr lang="en-US" dirty="0"/>
          </a:p>
          <a:p>
            <a:r>
              <a:rPr lang="en-US" b="1" dirty="0"/>
              <a:t>1 Thessalonians 4:11-12 – </a:t>
            </a:r>
            <a:r>
              <a:rPr lang="en-US" dirty="0"/>
              <a:t>And that ye study to be quiet, and to do your own business, and to work with your own hands, as we commanded you; </a:t>
            </a:r>
            <a:br>
              <a:rPr lang="en-US" dirty="0"/>
            </a:br>
            <a:r>
              <a:rPr lang="en-US" baseline="30000" dirty="0"/>
              <a:t>12 </a:t>
            </a:r>
            <a:r>
              <a:rPr lang="en-US" dirty="0"/>
              <a:t> That ye may walk honestly toward them that are without, and </a:t>
            </a:r>
            <a:r>
              <a:rPr lang="en-US" i="1" dirty="0"/>
              <a:t>that</a:t>
            </a:r>
            <a:r>
              <a:rPr lang="en-US" dirty="0"/>
              <a:t> ye may have lack of nothing. </a:t>
            </a:r>
          </a:p>
          <a:p>
            <a:endParaRPr lang="en-US" dirty="0"/>
          </a:p>
          <a:p>
            <a:r>
              <a:rPr lang="en-US" b="1" dirty="0"/>
              <a:t>Philippians 4:8 – </a:t>
            </a:r>
            <a:r>
              <a:rPr lang="en-US" dirty="0"/>
              <a:t>Finally, brethren, whatsoever things are true, whatsoever things </a:t>
            </a:r>
            <a:r>
              <a:rPr lang="en-US" i="1" dirty="0"/>
              <a:t>are</a:t>
            </a:r>
            <a:r>
              <a:rPr lang="en-US" dirty="0"/>
              <a:t> honest, whatsoever things </a:t>
            </a:r>
            <a:r>
              <a:rPr lang="en-US" i="1" dirty="0"/>
              <a:t>are</a:t>
            </a:r>
            <a:r>
              <a:rPr lang="en-US" dirty="0"/>
              <a:t> just, whatsoever things </a:t>
            </a:r>
            <a:r>
              <a:rPr lang="en-US" i="1" dirty="0"/>
              <a:t>are</a:t>
            </a:r>
            <a:r>
              <a:rPr lang="en-US" dirty="0"/>
              <a:t> pure, whatsoever things </a:t>
            </a:r>
            <a:r>
              <a:rPr lang="en-US" i="1" dirty="0"/>
              <a:t>are</a:t>
            </a:r>
            <a:r>
              <a:rPr lang="en-US" dirty="0"/>
              <a:t> lovely, whatsoever things </a:t>
            </a:r>
            <a:r>
              <a:rPr lang="en-US" i="1" dirty="0"/>
              <a:t>are</a:t>
            </a:r>
            <a:r>
              <a:rPr lang="en-US" dirty="0"/>
              <a:t> of good report; if </a:t>
            </a:r>
            <a:r>
              <a:rPr lang="en-US" i="1" dirty="0"/>
              <a:t>there be</a:t>
            </a:r>
            <a:r>
              <a:rPr lang="en-US" dirty="0"/>
              <a:t> any virtue, and if </a:t>
            </a:r>
            <a:r>
              <a:rPr lang="en-US" i="1" dirty="0"/>
              <a:t>there be</a:t>
            </a:r>
            <a:r>
              <a:rPr lang="en-US" dirty="0"/>
              <a:t> any praise, think on these things. </a:t>
            </a:r>
            <a:br>
              <a:rPr lang="en-US" dirty="0"/>
            </a:br>
            <a:endParaRPr lang="en-US" dirty="0"/>
          </a:p>
          <a:p>
            <a:endParaRPr lang="en-US" dirty="0"/>
          </a:p>
        </p:txBody>
      </p:sp>
      <p:sp>
        <p:nvSpPr>
          <p:cNvPr id="4" name="Slide Number Placeholder 3"/>
          <p:cNvSpPr>
            <a:spLocks noGrp="1"/>
          </p:cNvSpPr>
          <p:nvPr>
            <p:ph type="sldNum" sz="quarter" idx="5"/>
          </p:nvPr>
        </p:nvSpPr>
        <p:spPr/>
        <p:txBody>
          <a:bodyPr/>
          <a:lstStyle/>
          <a:p>
            <a:fld id="{D5FB7009-BB95-452A-B0B1-611D0815C62B}" type="slidenum">
              <a:rPr lang="en-US" smtClean="0"/>
              <a:t>16</a:t>
            </a:fld>
            <a:endParaRPr lang="en-US"/>
          </a:p>
        </p:txBody>
      </p:sp>
    </p:spTree>
    <p:extLst>
      <p:ext uri="{BB962C8B-B14F-4D97-AF65-F5344CB8AC3E}">
        <p14:creationId xmlns:p14="http://schemas.microsoft.com/office/powerpoint/2010/main" val="26059817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FB7009-BB95-452A-B0B1-611D0815C62B}" type="slidenum">
              <a:rPr lang="en-US" smtClean="0"/>
              <a:t>17</a:t>
            </a:fld>
            <a:endParaRPr lang="en-US"/>
          </a:p>
        </p:txBody>
      </p:sp>
    </p:spTree>
    <p:extLst>
      <p:ext uri="{BB962C8B-B14F-4D97-AF65-F5344CB8AC3E}">
        <p14:creationId xmlns:p14="http://schemas.microsoft.com/office/powerpoint/2010/main" val="12621106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FB7009-BB95-452A-B0B1-611D0815C62B}" type="slidenum">
              <a:rPr lang="en-US" smtClean="0"/>
              <a:t>18</a:t>
            </a:fld>
            <a:endParaRPr lang="en-US"/>
          </a:p>
        </p:txBody>
      </p:sp>
    </p:spTree>
    <p:extLst>
      <p:ext uri="{BB962C8B-B14F-4D97-AF65-F5344CB8AC3E}">
        <p14:creationId xmlns:p14="http://schemas.microsoft.com/office/powerpoint/2010/main" val="32465336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FB7009-BB95-452A-B0B1-611D0815C62B}" type="slidenum">
              <a:rPr lang="en-US" smtClean="0"/>
              <a:t>19</a:t>
            </a:fld>
            <a:endParaRPr lang="en-US"/>
          </a:p>
        </p:txBody>
      </p:sp>
    </p:spTree>
    <p:extLst>
      <p:ext uri="{BB962C8B-B14F-4D97-AF65-F5344CB8AC3E}">
        <p14:creationId xmlns:p14="http://schemas.microsoft.com/office/powerpoint/2010/main" val="13140927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8B5BB8D-F0BE-4899-A8D8-F7A3A8A18131}" type="slidenum">
              <a:rPr lang="en-US" smtClean="0"/>
              <a:t>2</a:t>
            </a:fld>
            <a:endParaRPr lang="en-US"/>
          </a:p>
        </p:txBody>
      </p:sp>
    </p:spTree>
    <p:extLst>
      <p:ext uri="{BB962C8B-B14F-4D97-AF65-F5344CB8AC3E}">
        <p14:creationId xmlns:p14="http://schemas.microsoft.com/office/powerpoint/2010/main" val="37533693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8B5BB8D-F0BE-4899-A8D8-F7A3A8A18131}" type="slidenum">
              <a:rPr lang="en-US" smtClean="0"/>
              <a:t>3</a:t>
            </a:fld>
            <a:endParaRPr lang="en-US"/>
          </a:p>
        </p:txBody>
      </p:sp>
    </p:spTree>
    <p:extLst>
      <p:ext uri="{BB962C8B-B14F-4D97-AF65-F5344CB8AC3E}">
        <p14:creationId xmlns:p14="http://schemas.microsoft.com/office/powerpoint/2010/main" val="20950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8B5BB8D-F0BE-4899-A8D8-F7A3A8A18131}" type="slidenum">
              <a:rPr lang="en-US" smtClean="0"/>
              <a:t>4</a:t>
            </a:fld>
            <a:endParaRPr lang="en-US"/>
          </a:p>
        </p:txBody>
      </p:sp>
    </p:spTree>
    <p:extLst>
      <p:ext uri="{BB962C8B-B14F-4D97-AF65-F5344CB8AC3E}">
        <p14:creationId xmlns:p14="http://schemas.microsoft.com/office/powerpoint/2010/main" val="14889770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8B5BB8D-F0BE-4899-A8D8-F7A3A8A18131}" type="slidenum">
              <a:rPr lang="en-US" smtClean="0"/>
              <a:t>5</a:t>
            </a:fld>
            <a:endParaRPr lang="en-US"/>
          </a:p>
        </p:txBody>
      </p:sp>
    </p:spTree>
    <p:extLst>
      <p:ext uri="{BB962C8B-B14F-4D97-AF65-F5344CB8AC3E}">
        <p14:creationId xmlns:p14="http://schemas.microsoft.com/office/powerpoint/2010/main" val="509403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8B5BB8D-F0BE-4899-A8D8-F7A3A8A18131}" type="slidenum">
              <a:rPr lang="en-US" smtClean="0"/>
              <a:t>6</a:t>
            </a:fld>
            <a:endParaRPr lang="en-US"/>
          </a:p>
        </p:txBody>
      </p:sp>
    </p:spTree>
    <p:extLst>
      <p:ext uri="{BB962C8B-B14F-4D97-AF65-F5344CB8AC3E}">
        <p14:creationId xmlns:p14="http://schemas.microsoft.com/office/powerpoint/2010/main" val="41349590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God desires us to be diligence to with speed and care </a:t>
            </a:r>
          </a:p>
          <a:p>
            <a:r>
              <a:rPr lang="en-US" dirty="0"/>
              <a:t>Add – </a:t>
            </a:r>
            <a:r>
              <a:rPr lang="en-US"/>
              <a:t>to supply </a:t>
            </a:r>
            <a:endParaRPr lang="en-US" dirty="0"/>
          </a:p>
        </p:txBody>
      </p:sp>
      <p:sp>
        <p:nvSpPr>
          <p:cNvPr id="4" name="Slide Number Placeholder 3"/>
          <p:cNvSpPr>
            <a:spLocks noGrp="1"/>
          </p:cNvSpPr>
          <p:nvPr>
            <p:ph type="sldNum" sz="quarter" idx="5"/>
          </p:nvPr>
        </p:nvSpPr>
        <p:spPr/>
        <p:txBody>
          <a:bodyPr/>
          <a:lstStyle/>
          <a:p>
            <a:fld id="{F8B5BB8D-F0BE-4899-A8D8-F7A3A8A18131}" type="slidenum">
              <a:rPr lang="en-US" smtClean="0"/>
              <a:t>7</a:t>
            </a:fld>
            <a:endParaRPr lang="en-US"/>
          </a:p>
        </p:txBody>
      </p:sp>
    </p:spTree>
    <p:extLst>
      <p:ext uri="{BB962C8B-B14F-4D97-AF65-F5344CB8AC3E}">
        <p14:creationId xmlns:p14="http://schemas.microsoft.com/office/powerpoint/2010/main" val="933154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2 Peter 1:3-5 – </a:t>
            </a:r>
            <a:r>
              <a:rPr lang="en-US" dirty="0"/>
              <a:t>According as his divine power hath given unto us all things that </a:t>
            </a:r>
            <a:r>
              <a:rPr lang="en-US" i="1" dirty="0"/>
              <a:t>pertain</a:t>
            </a:r>
            <a:r>
              <a:rPr lang="en-US" dirty="0"/>
              <a:t> unto life and godliness, through the knowledge of him that hath called us to glory and virtue: </a:t>
            </a:r>
            <a:br>
              <a:rPr lang="en-US" dirty="0"/>
            </a:br>
            <a:r>
              <a:rPr lang="en-US" baseline="30000" dirty="0"/>
              <a:t>4 </a:t>
            </a:r>
            <a:r>
              <a:rPr lang="en-US" dirty="0"/>
              <a:t> Whereby are given unto us exceeding great and precious promises: that by these ye might be partakers of the divine nature, having escaped the corruption that is in the world through lust. </a:t>
            </a:r>
            <a:br>
              <a:rPr lang="en-US" dirty="0"/>
            </a:br>
            <a:r>
              <a:rPr lang="en-US" baseline="30000" dirty="0"/>
              <a:t>5 </a:t>
            </a:r>
            <a:r>
              <a:rPr lang="en-US" dirty="0"/>
              <a:t> And beside this, giving all diligence, add to your faith virtue; and to virtue knowledge; </a:t>
            </a:r>
          </a:p>
          <a:p>
            <a:endParaRPr lang="en-US" dirty="0"/>
          </a:p>
        </p:txBody>
      </p:sp>
      <p:sp>
        <p:nvSpPr>
          <p:cNvPr id="4" name="Slide Number Placeholder 3"/>
          <p:cNvSpPr>
            <a:spLocks noGrp="1"/>
          </p:cNvSpPr>
          <p:nvPr>
            <p:ph type="sldNum" sz="quarter" idx="5"/>
          </p:nvPr>
        </p:nvSpPr>
        <p:spPr/>
        <p:txBody>
          <a:bodyPr/>
          <a:lstStyle/>
          <a:p>
            <a:fld id="{D5FB7009-BB95-452A-B0B1-611D0815C62B}" type="slidenum">
              <a:rPr lang="en-US" smtClean="0"/>
              <a:t>8</a:t>
            </a:fld>
            <a:endParaRPr lang="en-US"/>
          </a:p>
        </p:txBody>
      </p:sp>
    </p:spTree>
    <p:extLst>
      <p:ext uri="{BB962C8B-B14F-4D97-AF65-F5344CB8AC3E}">
        <p14:creationId xmlns:p14="http://schemas.microsoft.com/office/powerpoint/2010/main" val="14406256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2 Peter 1:3-5 – </a:t>
            </a:r>
            <a:r>
              <a:rPr lang="en-US" dirty="0"/>
              <a:t>According as his divine power hath given unto us all things that </a:t>
            </a:r>
            <a:r>
              <a:rPr lang="en-US" i="1" dirty="0"/>
              <a:t>pertain</a:t>
            </a:r>
            <a:r>
              <a:rPr lang="en-US" dirty="0"/>
              <a:t> unto life and godliness, through the knowledge of him that hath called us to glory and virtue: </a:t>
            </a:r>
            <a:br>
              <a:rPr lang="en-US" dirty="0"/>
            </a:br>
            <a:r>
              <a:rPr lang="en-US" baseline="30000" dirty="0"/>
              <a:t>4 </a:t>
            </a:r>
            <a:r>
              <a:rPr lang="en-US" dirty="0"/>
              <a:t> Whereby are given unto us exceeding great and precious promises: that by these ye might be partakers of the divine nature, having escaped the corruption that is in the world through lust. </a:t>
            </a:r>
            <a:br>
              <a:rPr lang="en-US" dirty="0"/>
            </a:br>
            <a:r>
              <a:rPr lang="en-US" baseline="30000" dirty="0"/>
              <a:t>5 </a:t>
            </a:r>
            <a:r>
              <a:rPr lang="en-US" dirty="0"/>
              <a:t> And beside this, giving all diligence, add to your faith virtue; and to virtue knowledge; </a:t>
            </a:r>
          </a:p>
          <a:p>
            <a:endParaRPr lang="en-US" dirty="0"/>
          </a:p>
          <a:p>
            <a:r>
              <a:rPr lang="en-US" b="1" dirty="0"/>
              <a:t>Note: </a:t>
            </a:r>
            <a:r>
              <a:rPr lang="en-US" dirty="0"/>
              <a:t>	God has called us</a:t>
            </a:r>
          </a:p>
          <a:p>
            <a:r>
              <a:rPr lang="en-US" dirty="0"/>
              <a:t>	He has given unto His the Holy Spirit, Divine Power.</a:t>
            </a:r>
          </a:p>
          <a:p>
            <a:r>
              <a:rPr lang="en-US" dirty="0"/>
              <a:t>	Given unto us all things that pertain to living a life of glory and virtue.</a:t>
            </a:r>
          </a:p>
          <a:p>
            <a:r>
              <a:rPr lang="en-US" dirty="0"/>
              <a:t>	Given unto us great and Precious Promise.</a:t>
            </a:r>
          </a:p>
          <a:p>
            <a:endParaRPr lang="en-US" dirty="0"/>
          </a:p>
          <a:p>
            <a:r>
              <a:rPr lang="en-US" b="1" dirty="0"/>
              <a:t>Note: </a:t>
            </a:r>
            <a:r>
              <a:rPr lang="en-US" dirty="0"/>
              <a:t>Our response should be faith and obedience.</a:t>
            </a:r>
          </a:p>
          <a:p>
            <a:endParaRPr lang="en-US" dirty="0"/>
          </a:p>
        </p:txBody>
      </p:sp>
      <p:sp>
        <p:nvSpPr>
          <p:cNvPr id="4" name="Slide Number Placeholder 3"/>
          <p:cNvSpPr>
            <a:spLocks noGrp="1"/>
          </p:cNvSpPr>
          <p:nvPr>
            <p:ph type="sldNum" sz="quarter" idx="5"/>
          </p:nvPr>
        </p:nvSpPr>
        <p:spPr/>
        <p:txBody>
          <a:bodyPr/>
          <a:lstStyle/>
          <a:p>
            <a:fld id="{D5FB7009-BB95-452A-B0B1-611D0815C62B}" type="slidenum">
              <a:rPr lang="en-US" smtClean="0"/>
              <a:t>9</a:t>
            </a:fld>
            <a:endParaRPr lang="en-US"/>
          </a:p>
        </p:txBody>
      </p:sp>
    </p:spTree>
    <p:extLst>
      <p:ext uri="{BB962C8B-B14F-4D97-AF65-F5344CB8AC3E}">
        <p14:creationId xmlns:p14="http://schemas.microsoft.com/office/powerpoint/2010/main" val="3102879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EFF48BF-CCD0-4FE3-B25C-47436845D86D}"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44D428-7B57-422A-BC78-5C904C61B5A6}" type="slidenum">
              <a:rPr lang="en-US" smtClean="0"/>
              <a:t>‹#›</a:t>
            </a:fld>
            <a:endParaRPr lang="en-US"/>
          </a:p>
        </p:txBody>
      </p:sp>
    </p:spTree>
    <p:extLst>
      <p:ext uri="{BB962C8B-B14F-4D97-AF65-F5344CB8AC3E}">
        <p14:creationId xmlns:p14="http://schemas.microsoft.com/office/powerpoint/2010/main" val="2836428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EFF48BF-CCD0-4FE3-B25C-47436845D86D}" type="datetimeFigureOut">
              <a:rPr lang="en-US" smtClean="0"/>
              <a:t>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44D428-7B57-422A-BC78-5C904C61B5A6}" type="slidenum">
              <a:rPr lang="en-US" smtClean="0"/>
              <a:t>‹#›</a:t>
            </a:fld>
            <a:endParaRPr lang="en-US"/>
          </a:p>
        </p:txBody>
      </p:sp>
    </p:spTree>
    <p:extLst>
      <p:ext uri="{BB962C8B-B14F-4D97-AF65-F5344CB8AC3E}">
        <p14:creationId xmlns:p14="http://schemas.microsoft.com/office/powerpoint/2010/main" val="655460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EFF48BF-CCD0-4FE3-B25C-47436845D86D}" type="datetimeFigureOut">
              <a:rPr lang="en-US" smtClean="0"/>
              <a:t>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44D428-7B57-422A-BC78-5C904C61B5A6}" type="slidenum">
              <a:rPr lang="en-US" smtClean="0"/>
              <a:t>‹#›</a:t>
            </a:fld>
            <a:endParaRPr lang="en-US"/>
          </a:p>
        </p:txBody>
      </p:sp>
    </p:spTree>
    <p:extLst>
      <p:ext uri="{BB962C8B-B14F-4D97-AF65-F5344CB8AC3E}">
        <p14:creationId xmlns:p14="http://schemas.microsoft.com/office/powerpoint/2010/main" val="14050694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EFF48BF-CCD0-4FE3-B25C-47436845D86D}" type="datetimeFigureOut">
              <a:rPr lang="en-US" smtClean="0"/>
              <a:t>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44D428-7B57-422A-BC78-5C904C61B5A6}" type="slidenum">
              <a:rPr lang="en-US" smtClean="0"/>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8255109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EFF48BF-CCD0-4FE3-B25C-47436845D86D}" type="datetimeFigureOut">
              <a:rPr lang="en-US" smtClean="0"/>
              <a:t>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44D428-7B57-422A-BC78-5C904C61B5A6}" type="slidenum">
              <a:rPr lang="en-US" smtClean="0"/>
              <a:t>‹#›</a:t>
            </a:fld>
            <a:endParaRPr lang="en-US"/>
          </a:p>
        </p:txBody>
      </p:sp>
    </p:spTree>
    <p:extLst>
      <p:ext uri="{BB962C8B-B14F-4D97-AF65-F5344CB8AC3E}">
        <p14:creationId xmlns:p14="http://schemas.microsoft.com/office/powerpoint/2010/main" val="24443537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AEFF48BF-CCD0-4FE3-B25C-47436845D86D}" type="datetimeFigureOut">
              <a:rPr lang="en-US" smtClean="0"/>
              <a:t>1/12/2020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44D428-7B57-422A-BC78-5C904C61B5A6}" type="slidenum">
              <a:rPr lang="en-US" smtClean="0"/>
              <a:t>‹#›</a:t>
            </a:fld>
            <a:endParaRPr lang="en-US"/>
          </a:p>
        </p:txBody>
      </p:sp>
    </p:spTree>
    <p:extLst>
      <p:ext uri="{BB962C8B-B14F-4D97-AF65-F5344CB8AC3E}">
        <p14:creationId xmlns:p14="http://schemas.microsoft.com/office/powerpoint/2010/main" val="21097410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AEFF48BF-CCD0-4FE3-B25C-47436845D86D}" type="datetimeFigureOut">
              <a:rPr lang="en-US" smtClean="0"/>
              <a:t>1/12/2020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44D428-7B57-422A-BC78-5C904C61B5A6}" type="slidenum">
              <a:rPr lang="en-US" smtClean="0"/>
              <a:t>‹#›</a:t>
            </a:fld>
            <a:endParaRPr lang="en-US"/>
          </a:p>
        </p:txBody>
      </p:sp>
    </p:spTree>
    <p:extLst>
      <p:ext uri="{BB962C8B-B14F-4D97-AF65-F5344CB8AC3E}">
        <p14:creationId xmlns:p14="http://schemas.microsoft.com/office/powerpoint/2010/main" val="6065807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EFF48BF-CCD0-4FE3-B25C-47436845D86D}"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44D428-7B57-422A-BC78-5C904C61B5A6}" type="slidenum">
              <a:rPr lang="en-US" smtClean="0"/>
              <a:t>‹#›</a:t>
            </a:fld>
            <a:endParaRPr lang="en-US"/>
          </a:p>
        </p:txBody>
      </p:sp>
    </p:spTree>
    <p:extLst>
      <p:ext uri="{BB962C8B-B14F-4D97-AF65-F5344CB8AC3E}">
        <p14:creationId xmlns:p14="http://schemas.microsoft.com/office/powerpoint/2010/main" val="7559565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EFF48BF-CCD0-4FE3-B25C-47436845D86D}"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44D428-7B57-422A-BC78-5C904C61B5A6}" type="slidenum">
              <a:rPr lang="en-US" smtClean="0"/>
              <a:t>‹#›</a:t>
            </a:fld>
            <a:endParaRPr lang="en-US"/>
          </a:p>
        </p:txBody>
      </p:sp>
    </p:spTree>
    <p:extLst>
      <p:ext uri="{BB962C8B-B14F-4D97-AF65-F5344CB8AC3E}">
        <p14:creationId xmlns:p14="http://schemas.microsoft.com/office/powerpoint/2010/main" val="1154347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EFF48BF-CCD0-4FE3-B25C-47436845D86D}"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44D428-7B57-422A-BC78-5C904C61B5A6}" type="slidenum">
              <a:rPr lang="en-US" smtClean="0"/>
              <a:t>‹#›</a:t>
            </a:fld>
            <a:endParaRPr lang="en-US"/>
          </a:p>
        </p:txBody>
      </p:sp>
    </p:spTree>
    <p:extLst>
      <p:ext uri="{BB962C8B-B14F-4D97-AF65-F5344CB8AC3E}">
        <p14:creationId xmlns:p14="http://schemas.microsoft.com/office/powerpoint/2010/main" val="55556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EFF48BF-CCD0-4FE3-B25C-47436845D86D}"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44D428-7B57-422A-BC78-5C904C61B5A6}" type="slidenum">
              <a:rPr lang="en-US" smtClean="0"/>
              <a:t>‹#›</a:t>
            </a:fld>
            <a:endParaRPr lang="en-US"/>
          </a:p>
        </p:txBody>
      </p:sp>
    </p:spTree>
    <p:extLst>
      <p:ext uri="{BB962C8B-B14F-4D97-AF65-F5344CB8AC3E}">
        <p14:creationId xmlns:p14="http://schemas.microsoft.com/office/powerpoint/2010/main" val="738900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EFF48BF-CCD0-4FE3-B25C-47436845D86D}" type="datetimeFigureOut">
              <a:rPr lang="en-US" smtClean="0"/>
              <a:t>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44D428-7B57-422A-BC78-5C904C61B5A6}" type="slidenum">
              <a:rPr lang="en-US" smtClean="0"/>
              <a:t>‹#›</a:t>
            </a:fld>
            <a:endParaRPr lang="en-US"/>
          </a:p>
        </p:txBody>
      </p:sp>
    </p:spTree>
    <p:extLst>
      <p:ext uri="{BB962C8B-B14F-4D97-AF65-F5344CB8AC3E}">
        <p14:creationId xmlns:p14="http://schemas.microsoft.com/office/powerpoint/2010/main" val="1405744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EFF48BF-CCD0-4FE3-B25C-47436845D86D}" type="datetimeFigureOut">
              <a:rPr lang="en-US" smtClean="0"/>
              <a:t>1/12/2020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44D428-7B57-422A-BC78-5C904C61B5A6}" type="slidenum">
              <a:rPr lang="en-US" smtClean="0"/>
              <a:t>‹#›</a:t>
            </a:fld>
            <a:endParaRPr lang="en-US"/>
          </a:p>
        </p:txBody>
      </p:sp>
    </p:spTree>
    <p:extLst>
      <p:ext uri="{BB962C8B-B14F-4D97-AF65-F5344CB8AC3E}">
        <p14:creationId xmlns:p14="http://schemas.microsoft.com/office/powerpoint/2010/main" val="1728802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EFF48BF-CCD0-4FE3-B25C-47436845D86D}" type="datetimeFigureOut">
              <a:rPr lang="en-US" smtClean="0"/>
              <a:t>1/12/2020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44D428-7B57-422A-BC78-5C904C61B5A6}" type="slidenum">
              <a:rPr lang="en-US" smtClean="0"/>
              <a:t>‹#›</a:t>
            </a:fld>
            <a:endParaRPr lang="en-US"/>
          </a:p>
        </p:txBody>
      </p:sp>
    </p:spTree>
    <p:extLst>
      <p:ext uri="{BB962C8B-B14F-4D97-AF65-F5344CB8AC3E}">
        <p14:creationId xmlns:p14="http://schemas.microsoft.com/office/powerpoint/2010/main" val="2128555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FF48BF-CCD0-4FE3-B25C-47436845D86D}" type="datetimeFigureOut">
              <a:rPr lang="en-US" smtClean="0"/>
              <a:t>1/12/2020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44D428-7B57-422A-BC78-5C904C61B5A6}" type="slidenum">
              <a:rPr lang="en-US" smtClean="0"/>
              <a:t>‹#›</a:t>
            </a:fld>
            <a:endParaRPr lang="en-US"/>
          </a:p>
        </p:txBody>
      </p:sp>
    </p:spTree>
    <p:extLst>
      <p:ext uri="{BB962C8B-B14F-4D97-AF65-F5344CB8AC3E}">
        <p14:creationId xmlns:p14="http://schemas.microsoft.com/office/powerpoint/2010/main" val="4138635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EFF48BF-CCD0-4FE3-B25C-47436845D86D}" type="datetimeFigureOut">
              <a:rPr lang="en-US" smtClean="0"/>
              <a:t>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44D428-7B57-422A-BC78-5C904C61B5A6}" type="slidenum">
              <a:rPr lang="en-US" smtClean="0"/>
              <a:t>‹#›</a:t>
            </a:fld>
            <a:endParaRPr lang="en-US"/>
          </a:p>
        </p:txBody>
      </p:sp>
    </p:spTree>
    <p:extLst>
      <p:ext uri="{BB962C8B-B14F-4D97-AF65-F5344CB8AC3E}">
        <p14:creationId xmlns:p14="http://schemas.microsoft.com/office/powerpoint/2010/main" val="665852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EFF48BF-CCD0-4FE3-B25C-47436845D86D}" type="datetimeFigureOut">
              <a:rPr lang="en-US" smtClean="0"/>
              <a:t>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44D428-7B57-422A-BC78-5C904C61B5A6}" type="slidenum">
              <a:rPr lang="en-US" smtClean="0"/>
              <a:t>‹#›</a:t>
            </a:fld>
            <a:endParaRPr lang="en-US"/>
          </a:p>
        </p:txBody>
      </p:sp>
    </p:spTree>
    <p:extLst>
      <p:ext uri="{BB962C8B-B14F-4D97-AF65-F5344CB8AC3E}">
        <p14:creationId xmlns:p14="http://schemas.microsoft.com/office/powerpoint/2010/main" val="3640647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AEFF48BF-CCD0-4FE3-B25C-47436845D86D}" type="datetimeFigureOut">
              <a:rPr lang="en-US" smtClean="0"/>
              <a:t>1/12/2020</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944D428-7B57-422A-BC78-5C904C61B5A6}" type="slidenum">
              <a:rPr lang="en-US" smtClean="0"/>
              <a:t>‹#›</a:t>
            </a:fld>
            <a:endParaRPr lang="en-US"/>
          </a:p>
        </p:txBody>
      </p:sp>
    </p:spTree>
    <p:extLst>
      <p:ext uri="{BB962C8B-B14F-4D97-AF65-F5344CB8AC3E}">
        <p14:creationId xmlns:p14="http://schemas.microsoft.com/office/powerpoint/2010/main" val="190417300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1000" b="-1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D0DEC-CB1B-4872-A689-303541938363}"/>
              </a:ext>
            </a:extLst>
          </p:cNvPr>
          <p:cNvSpPr>
            <a:spLocks noGrp="1"/>
          </p:cNvSpPr>
          <p:nvPr>
            <p:ph type="ctrTitle"/>
          </p:nvPr>
        </p:nvSpPr>
        <p:spPr>
          <a:xfrm>
            <a:off x="525167" y="353148"/>
            <a:ext cx="10952479" cy="2245360"/>
          </a:xfrm>
        </p:spPr>
        <p:txBody>
          <a:bodyPr>
            <a:normAutofit/>
          </a:bodyPr>
          <a:lstStyle/>
          <a:p>
            <a:r>
              <a:rPr lang="en-US" sz="6000" dirty="0">
                <a:latin typeface="Tahoma" panose="020B0604030504040204" pitchFamily="34" charset="0"/>
                <a:ea typeface="Tahoma" panose="020B0604030504040204" pitchFamily="34" charset="0"/>
                <a:cs typeface="Tahoma" panose="020B0604030504040204" pitchFamily="34" charset="0"/>
              </a:rPr>
              <a:t>Pursuing</a:t>
            </a:r>
            <a:r>
              <a:rPr lang="en-US" sz="6000" dirty="0"/>
              <a:t> </a:t>
            </a:r>
            <a:br>
              <a:rPr lang="en-US" dirty="0"/>
            </a:br>
            <a:r>
              <a:rPr lang="en-US" dirty="0"/>
              <a:t>his glory &amp; </a:t>
            </a:r>
            <a:br>
              <a:rPr lang="en-US" dirty="0"/>
            </a:br>
            <a:r>
              <a:rPr lang="en-US" dirty="0"/>
              <a:t>our excellence </a:t>
            </a:r>
          </a:p>
        </p:txBody>
      </p:sp>
      <p:sp>
        <p:nvSpPr>
          <p:cNvPr id="3" name="Subtitle 2">
            <a:extLst>
              <a:ext uri="{FF2B5EF4-FFF2-40B4-BE49-F238E27FC236}">
                <a16:creationId xmlns:a16="http://schemas.microsoft.com/office/drawing/2014/main" id="{DA557A46-0F89-4ABB-BA07-07E945D29A8C}"/>
              </a:ext>
            </a:extLst>
          </p:cNvPr>
          <p:cNvSpPr>
            <a:spLocks noGrp="1"/>
          </p:cNvSpPr>
          <p:nvPr>
            <p:ph type="subTitle" idx="1"/>
          </p:nvPr>
        </p:nvSpPr>
        <p:spPr>
          <a:xfrm>
            <a:off x="1500676" y="4768686"/>
            <a:ext cx="9001462" cy="1655762"/>
          </a:xfrm>
        </p:spPr>
        <p:txBody>
          <a:bodyPr>
            <a:normAutofit/>
          </a:bodyPr>
          <a:lstStyle/>
          <a:p>
            <a:r>
              <a:rPr lang="en-US" sz="3600" b="1" dirty="0">
                <a:solidFill>
                  <a:srgbClr val="FFFF00"/>
                </a:solidFill>
                <a:latin typeface="Tahoma" panose="020B0604030504040204" pitchFamily="34" charset="0"/>
                <a:ea typeface="Tahoma" panose="020B0604030504040204" pitchFamily="34" charset="0"/>
                <a:cs typeface="Tahoma" panose="020B0604030504040204" pitchFamily="34" charset="0"/>
              </a:rPr>
              <a:t>HIS PART &amp; OUR PART!</a:t>
            </a:r>
          </a:p>
          <a:p>
            <a:r>
              <a:rPr lang="en-US" sz="3600" b="1" dirty="0">
                <a:solidFill>
                  <a:srgbClr val="FFFF00"/>
                </a:solidFill>
                <a:latin typeface="Tahoma" panose="020B0604030504040204" pitchFamily="34" charset="0"/>
                <a:ea typeface="Tahoma" panose="020B0604030504040204" pitchFamily="34" charset="0"/>
                <a:cs typeface="Tahoma" panose="020B0604030504040204" pitchFamily="34" charset="0"/>
              </a:rPr>
              <a:t>2 Peter 1</a:t>
            </a:r>
          </a:p>
        </p:txBody>
      </p:sp>
    </p:spTree>
    <p:extLst>
      <p:ext uri="{BB962C8B-B14F-4D97-AF65-F5344CB8AC3E}">
        <p14:creationId xmlns:p14="http://schemas.microsoft.com/office/powerpoint/2010/main" val="27056578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A1DFDE-BF71-4198-A1B6-4A33871C81D0}"/>
              </a:ext>
            </a:extLst>
          </p:cNvPr>
          <p:cNvSpPr>
            <a:spLocks noGrp="1"/>
          </p:cNvSpPr>
          <p:nvPr>
            <p:ph type="title"/>
          </p:nvPr>
        </p:nvSpPr>
        <p:spPr>
          <a:xfrm>
            <a:off x="615821" y="609600"/>
            <a:ext cx="10935476" cy="1326321"/>
          </a:xfrm>
          <a:solidFill>
            <a:srgbClr val="C00000"/>
          </a:solidFill>
        </p:spPr>
        <p:txBody>
          <a:bodyPr>
            <a:normAutofit/>
          </a:bodyPr>
          <a:lstStyle/>
          <a:p>
            <a:r>
              <a:rPr lang="en-US" sz="4000" dirty="0">
                <a:latin typeface="Tahoma" panose="020B0604030504040204" pitchFamily="34" charset="0"/>
                <a:ea typeface="Tahoma" panose="020B0604030504040204" pitchFamily="34" charset="0"/>
                <a:cs typeface="Tahoma" panose="020B0604030504040204" pitchFamily="34" charset="0"/>
              </a:rPr>
              <a:t>Our part</a:t>
            </a:r>
          </a:p>
        </p:txBody>
      </p:sp>
      <p:sp>
        <p:nvSpPr>
          <p:cNvPr id="3" name="Content Placeholder 2">
            <a:extLst>
              <a:ext uri="{FF2B5EF4-FFF2-40B4-BE49-F238E27FC236}">
                <a16:creationId xmlns:a16="http://schemas.microsoft.com/office/drawing/2014/main" id="{065B6DEF-C701-4244-B567-7885BC82379A}"/>
              </a:ext>
            </a:extLst>
          </p:cNvPr>
          <p:cNvSpPr>
            <a:spLocks noGrp="1"/>
          </p:cNvSpPr>
          <p:nvPr>
            <p:ph idx="1"/>
          </p:nvPr>
        </p:nvSpPr>
        <p:spPr>
          <a:xfrm>
            <a:off x="615820" y="2096064"/>
            <a:ext cx="10935477" cy="3695136"/>
          </a:xfrm>
          <a:solidFill>
            <a:schemeClr val="bg1"/>
          </a:solidFill>
        </p:spPr>
        <p:txBody>
          <a:bodyPr>
            <a:normAutofit/>
          </a:bodyPr>
          <a:lstStyle/>
          <a:p>
            <a:r>
              <a:rPr lang="en-US" sz="3600" b="1" dirty="0">
                <a:latin typeface="Tahoma" panose="020B0604030504040204" pitchFamily="34" charset="0"/>
                <a:ea typeface="Tahoma" panose="020B0604030504040204" pitchFamily="34" charset="0"/>
                <a:cs typeface="Tahoma" panose="020B0604030504040204" pitchFamily="34" charset="0"/>
              </a:rPr>
              <a:t>“</a:t>
            </a:r>
            <a:r>
              <a:rPr lang="en-US" sz="3600" b="1" dirty="0">
                <a:solidFill>
                  <a:srgbClr val="FFFF00"/>
                </a:solidFill>
                <a:latin typeface="Tahoma" panose="020B0604030504040204" pitchFamily="34" charset="0"/>
                <a:ea typeface="Tahoma" panose="020B0604030504040204" pitchFamily="34" charset="0"/>
                <a:cs typeface="Tahoma" panose="020B0604030504040204" pitchFamily="34" charset="0"/>
              </a:rPr>
              <a:t>And beside this</a:t>
            </a:r>
            <a:r>
              <a:rPr lang="en-US" sz="3600" b="1" dirty="0">
                <a:latin typeface="Tahoma" panose="020B0604030504040204" pitchFamily="34" charset="0"/>
                <a:ea typeface="Tahoma" panose="020B0604030504040204" pitchFamily="34" charset="0"/>
                <a:cs typeface="Tahoma" panose="020B0604030504040204" pitchFamily="34" charset="0"/>
              </a:rPr>
              <a:t>” means in conclusion, because of,  for this reason.</a:t>
            </a:r>
          </a:p>
          <a:p>
            <a:r>
              <a:rPr lang="en-US" sz="3600" b="1" dirty="0">
                <a:solidFill>
                  <a:srgbClr val="FFFF00"/>
                </a:solidFill>
                <a:latin typeface="Tahoma" panose="020B0604030504040204" pitchFamily="34" charset="0"/>
                <a:ea typeface="Tahoma" panose="020B0604030504040204" pitchFamily="34" charset="0"/>
                <a:cs typeface="Tahoma" panose="020B0604030504040204" pitchFamily="34" charset="0"/>
              </a:rPr>
              <a:t>Our part</a:t>
            </a:r>
            <a:r>
              <a:rPr lang="en-US" sz="3600" b="1" dirty="0">
                <a:latin typeface="Tahoma" panose="020B0604030504040204" pitchFamily="34" charset="0"/>
                <a:ea typeface="Tahoma" panose="020B0604030504040204" pitchFamily="34" charset="0"/>
                <a:cs typeface="Tahoma" panose="020B0604030504040204" pitchFamily="34" charset="0"/>
              </a:rPr>
              <a:t> is </a:t>
            </a:r>
            <a:r>
              <a:rPr lang="en-US" sz="3600" b="1" dirty="0">
                <a:solidFill>
                  <a:srgbClr val="FFFF00"/>
                </a:solidFill>
                <a:latin typeface="Tahoma" panose="020B0604030504040204" pitchFamily="34" charset="0"/>
                <a:ea typeface="Tahoma" panose="020B0604030504040204" pitchFamily="34" charset="0"/>
                <a:cs typeface="Tahoma" panose="020B0604030504040204" pitchFamily="34" charset="0"/>
              </a:rPr>
              <a:t>in result </a:t>
            </a:r>
            <a:r>
              <a:rPr lang="en-US" sz="3600" b="1" dirty="0">
                <a:latin typeface="Tahoma" panose="020B0604030504040204" pitchFamily="34" charset="0"/>
                <a:ea typeface="Tahoma" panose="020B0604030504040204" pitchFamily="34" charset="0"/>
                <a:cs typeface="Tahoma" panose="020B0604030504040204" pitchFamily="34" charset="0"/>
              </a:rPr>
              <a:t>of the Lord’s salvation,  His promises and provisions for our spiritual lives.</a:t>
            </a:r>
          </a:p>
        </p:txBody>
      </p:sp>
    </p:spTree>
    <p:extLst>
      <p:ext uri="{BB962C8B-B14F-4D97-AF65-F5344CB8AC3E}">
        <p14:creationId xmlns:p14="http://schemas.microsoft.com/office/powerpoint/2010/main" val="29008027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ECA378-DE61-41B0-A991-9DA0BAB2659D}"/>
              </a:ext>
            </a:extLst>
          </p:cNvPr>
          <p:cNvSpPr>
            <a:spLocks noGrp="1"/>
          </p:cNvSpPr>
          <p:nvPr>
            <p:ph type="title"/>
          </p:nvPr>
        </p:nvSpPr>
        <p:spPr>
          <a:xfrm>
            <a:off x="746449" y="609600"/>
            <a:ext cx="10636898" cy="1326321"/>
          </a:xfrm>
          <a:solidFill>
            <a:srgbClr val="C00000"/>
          </a:solidFill>
        </p:spPr>
        <p:txBody>
          <a:bodyPr>
            <a:normAutofit/>
          </a:bodyPr>
          <a:lstStyle/>
          <a:p>
            <a:r>
              <a:rPr lang="en-US" sz="3600" dirty="0">
                <a:latin typeface="Tahoma" panose="020B0604030504040204" pitchFamily="34" charset="0"/>
                <a:ea typeface="Tahoma" panose="020B0604030504040204" pitchFamily="34" charset="0"/>
                <a:cs typeface="Tahoma" panose="020B0604030504040204" pitchFamily="34" charset="0"/>
              </a:rPr>
              <a:t>“Giving all diligence” (V.5a)</a:t>
            </a:r>
          </a:p>
        </p:txBody>
      </p:sp>
      <p:sp>
        <p:nvSpPr>
          <p:cNvPr id="3" name="Content Placeholder 2">
            <a:extLst>
              <a:ext uri="{FF2B5EF4-FFF2-40B4-BE49-F238E27FC236}">
                <a16:creationId xmlns:a16="http://schemas.microsoft.com/office/drawing/2014/main" id="{31AE04D6-884A-43E3-94F8-2D15AA795E67}"/>
              </a:ext>
            </a:extLst>
          </p:cNvPr>
          <p:cNvSpPr>
            <a:spLocks noGrp="1"/>
          </p:cNvSpPr>
          <p:nvPr>
            <p:ph idx="1"/>
          </p:nvPr>
        </p:nvSpPr>
        <p:spPr>
          <a:xfrm>
            <a:off x="597158" y="2096063"/>
            <a:ext cx="10991461" cy="3950173"/>
          </a:xfrm>
          <a:solidFill>
            <a:schemeClr val="bg1"/>
          </a:solidFill>
        </p:spPr>
        <p:txBody>
          <a:bodyPr>
            <a:noAutofit/>
          </a:bodyPr>
          <a:lstStyle/>
          <a:p>
            <a:r>
              <a:rPr 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Diligence</a:t>
            </a:r>
            <a:r>
              <a:rPr lang="en-US" sz="3200" b="1" dirty="0">
                <a:latin typeface="Tahoma" panose="020B0604030504040204" pitchFamily="34" charset="0"/>
                <a:ea typeface="Tahoma" panose="020B0604030504040204" pitchFamily="34" charset="0"/>
                <a:cs typeface="Tahoma" panose="020B0604030504040204" pitchFamily="34" charset="0"/>
              </a:rPr>
              <a:t> implies to act with a sense of </a:t>
            </a:r>
            <a:r>
              <a:rPr 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Urgency</a:t>
            </a:r>
            <a:r>
              <a:rPr lang="en-US" sz="3200" b="1" dirty="0">
                <a:latin typeface="Tahoma" panose="020B0604030504040204" pitchFamily="34" charset="0"/>
                <a:ea typeface="Tahoma" panose="020B0604030504040204" pitchFamily="34" charset="0"/>
                <a:cs typeface="Tahoma" panose="020B0604030504040204" pitchFamily="34" charset="0"/>
              </a:rPr>
              <a:t> – what you do, do it now!</a:t>
            </a:r>
          </a:p>
          <a:p>
            <a:r>
              <a:rPr 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Diligence</a:t>
            </a:r>
            <a:r>
              <a:rPr lang="en-US" sz="3200" b="1" dirty="0">
                <a:latin typeface="Tahoma" panose="020B0604030504040204" pitchFamily="34" charset="0"/>
                <a:ea typeface="Tahoma" panose="020B0604030504040204" pitchFamily="34" charset="0"/>
                <a:cs typeface="Tahoma" panose="020B0604030504040204" pitchFamily="34" charset="0"/>
              </a:rPr>
              <a:t> implies to act with </a:t>
            </a:r>
            <a:r>
              <a:rPr 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Deliberation</a:t>
            </a:r>
            <a:r>
              <a:rPr lang="en-US" sz="3200" b="1" dirty="0">
                <a:latin typeface="Tahoma" panose="020B0604030504040204" pitchFamily="34" charset="0"/>
                <a:ea typeface="Tahoma" panose="020B0604030504040204" pitchFamily="34" charset="0"/>
                <a:cs typeface="Tahoma" panose="020B0604030504040204" pitchFamily="34" charset="0"/>
              </a:rPr>
              <a:t> – to act with great purpose!</a:t>
            </a:r>
          </a:p>
          <a:p>
            <a:r>
              <a:rPr 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Diligence</a:t>
            </a:r>
            <a:r>
              <a:rPr lang="en-US" sz="3200" b="1" dirty="0">
                <a:latin typeface="Tahoma" panose="020B0604030504040204" pitchFamily="34" charset="0"/>
                <a:ea typeface="Tahoma" panose="020B0604030504040204" pitchFamily="34" charset="0"/>
                <a:cs typeface="Tahoma" panose="020B0604030504040204" pitchFamily="34" charset="0"/>
              </a:rPr>
              <a:t> implies to be </a:t>
            </a:r>
            <a:r>
              <a:rPr 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consistent</a:t>
            </a:r>
            <a:r>
              <a:rPr lang="en-US" sz="3200" b="1" dirty="0">
                <a:latin typeface="Tahoma" panose="020B0604030504040204" pitchFamily="34" charset="0"/>
                <a:ea typeface="Tahoma" panose="020B0604030504040204" pitchFamily="34" charset="0"/>
                <a:cs typeface="Tahoma" panose="020B0604030504040204" pitchFamily="34" charset="0"/>
              </a:rPr>
              <a:t> – don’t stop this important action.     </a:t>
            </a:r>
          </a:p>
        </p:txBody>
      </p:sp>
    </p:spTree>
    <p:extLst>
      <p:ext uri="{BB962C8B-B14F-4D97-AF65-F5344CB8AC3E}">
        <p14:creationId xmlns:p14="http://schemas.microsoft.com/office/powerpoint/2010/main" val="2455439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76AF8-3EB9-4C94-86A5-8110B1C57FED}"/>
              </a:ext>
            </a:extLst>
          </p:cNvPr>
          <p:cNvSpPr>
            <a:spLocks noGrp="1"/>
          </p:cNvSpPr>
          <p:nvPr>
            <p:ph type="title"/>
          </p:nvPr>
        </p:nvSpPr>
        <p:spPr>
          <a:xfrm>
            <a:off x="615821" y="609600"/>
            <a:ext cx="10982130" cy="1326321"/>
          </a:xfrm>
          <a:solidFill>
            <a:srgbClr val="C00000"/>
          </a:solidFill>
        </p:spPr>
        <p:txBody>
          <a:bodyPr>
            <a:normAutofit/>
          </a:bodyPr>
          <a:lstStyle/>
          <a:p>
            <a:r>
              <a:rPr lang="en-US" sz="3600" dirty="0">
                <a:latin typeface="Tahoma" panose="020B0604030504040204" pitchFamily="34" charset="0"/>
                <a:ea typeface="Tahoma" panose="020B0604030504040204" pitchFamily="34" charset="0"/>
                <a:cs typeface="Tahoma" panose="020B0604030504040204" pitchFamily="34" charset="0"/>
              </a:rPr>
              <a:t>“ADD TO YOUR FAITH” (v.5)</a:t>
            </a:r>
          </a:p>
        </p:txBody>
      </p:sp>
      <p:sp>
        <p:nvSpPr>
          <p:cNvPr id="3" name="Content Placeholder 2">
            <a:extLst>
              <a:ext uri="{FF2B5EF4-FFF2-40B4-BE49-F238E27FC236}">
                <a16:creationId xmlns:a16="http://schemas.microsoft.com/office/drawing/2014/main" id="{A061BFC3-0141-41A0-84C4-7D70E77E86C4}"/>
              </a:ext>
            </a:extLst>
          </p:cNvPr>
          <p:cNvSpPr>
            <a:spLocks noGrp="1"/>
          </p:cNvSpPr>
          <p:nvPr>
            <p:ph idx="1"/>
          </p:nvPr>
        </p:nvSpPr>
        <p:spPr>
          <a:xfrm>
            <a:off x="615820" y="2096064"/>
            <a:ext cx="10982131" cy="3695136"/>
          </a:xfrm>
          <a:solidFill>
            <a:schemeClr val="bg1"/>
          </a:solidFill>
        </p:spPr>
        <p:txBody>
          <a:bodyPr>
            <a:noAutofit/>
          </a:bodyPr>
          <a:lstStyle/>
          <a:p>
            <a:r>
              <a:rPr lang="en-US" sz="3200" b="1" dirty="0">
                <a:latin typeface="Tahoma" panose="020B0604030504040204" pitchFamily="34" charset="0"/>
                <a:ea typeface="Tahoma" panose="020B0604030504040204" pitchFamily="34" charset="0"/>
                <a:cs typeface="Tahoma" panose="020B0604030504040204" pitchFamily="34" charset="0"/>
              </a:rPr>
              <a:t> “Add” means in addition to, add alongside of,  supply with. </a:t>
            </a:r>
          </a:p>
          <a:p>
            <a:r>
              <a:rPr lang="en-US" sz="3200" b="1" dirty="0">
                <a:latin typeface="Tahoma" panose="020B0604030504040204" pitchFamily="34" charset="0"/>
                <a:ea typeface="Tahoma" panose="020B0604030504040204" pitchFamily="34" charset="0"/>
                <a:cs typeface="Tahoma" panose="020B0604030504040204" pitchFamily="34" charset="0"/>
              </a:rPr>
              <a:t>These qualities  are to be added to our Faith in Christ: </a:t>
            </a:r>
            <a:r>
              <a:rPr 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Virtue</a:t>
            </a:r>
            <a:r>
              <a:rPr lang="en-US" sz="3200" b="1" dirty="0">
                <a:latin typeface="Tahoma" panose="020B0604030504040204" pitchFamily="34" charset="0"/>
                <a:ea typeface="Tahoma" panose="020B0604030504040204" pitchFamily="34" charset="0"/>
                <a:cs typeface="Tahoma" panose="020B0604030504040204" pitchFamily="34" charset="0"/>
              </a:rPr>
              <a:t> ( moral excellence &amp; courage), </a:t>
            </a:r>
            <a:r>
              <a:rPr 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knowledge</a:t>
            </a:r>
            <a:r>
              <a:rPr lang="en-US" sz="3200" b="1" dirty="0">
                <a:latin typeface="Tahoma" panose="020B0604030504040204" pitchFamily="34" charset="0"/>
                <a:ea typeface="Tahoma" panose="020B0604030504040204" pitchFamily="34" charset="0"/>
                <a:cs typeface="Tahoma" panose="020B0604030504040204" pitchFamily="34" charset="0"/>
              </a:rPr>
              <a:t>, </a:t>
            </a:r>
            <a:r>
              <a:rPr 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self-control</a:t>
            </a:r>
            <a:r>
              <a:rPr lang="en-US" sz="3200" b="1" dirty="0">
                <a:latin typeface="Tahoma" panose="020B0604030504040204" pitchFamily="34" charset="0"/>
                <a:ea typeface="Tahoma" panose="020B0604030504040204" pitchFamily="34" charset="0"/>
                <a:cs typeface="Tahoma" panose="020B0604030504040204" pitchFamily="34" charset="0"/>
              </a:rPr>
              <a:t>, </a:t>
            </a:r>
            <a:r>
              <a:rPr 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patience</a:t>
            </a:r>
            <a:r>
              <a:rPr lang="en-US" sz="3200" b="1" dirty="0">
                <a:latin typeface="Tahoma" panose="020B0604030504040204" pitchFamily="34" charset="0"/>
                <a:ea typeface="Tahoma" panose="020B0604030504040204" pitchFamily="34" charset="0"/>
                <a:cs typeface="Tahoma" panose="020B0604030504040204" pitchFamily="34" charset="0"/>
              </a:rPr>
              <a:t>, </a:t>
            </a:r>
            <a:r>
              <a:rPr 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godliness</a:t>
            </a:r>
            <a:r>
              <a:rPr lang="en-US" sz="3200" b="1" dirty="0">
                <a:latin typeface="Tahoma" panose="020B0604030504040204" pitchFamily="34" charset="0"/>
                <a:ea typeface="Tahoma" panose="020B0604030504040204" pitchFamily="34" charset="0"/>
                <a:cs typeface="Tahoma" panose="020B0604030504040204" pitchFamily="34" charset="0"/>
              </a:rPr>
              <a:t>, </a:t>
            </a:r>
            <a:r>
              <a:rPr 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brotherly kindness </a:t>
            </a:r>
            <a:r>
              <a:rPr lang="en-US" sz="3200" b="1" dirty="0">
                <a:latin typeface="Tahoma" panose="020B0604030504040204" pitchFamily="34" charset="0"/>
                <a:ea typeface="Tahoma" panose="020B0604030504040204" pitchFamily="34" charset="0"/>
                <a:cs typeface="Tahoma" panose="020B0604030504040204" pitchFamily="34" charset="0"/>
              </a:rPr>
              <a:t>and </a:t>
            </a:r>
            <a:r>
              <a:rPr 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love</a:t>
            </a:r>
            <a:r>
              <a:rPr lang="en-US" sz="3200" b="1" dirty="0">
                <a:latin typeface="Tahoma" panose="020B0604030504040204" pitchFamily="34" charset="0"/>
                <a:ea typeface="Tahoma" panose="020B0604030504040204" pitchFamily="34" charset="0"/>
                <a:cs typeface="Tahoma" panose="020B0604030504040204" pitchFamily="34" charset="0"/>
              </a:rPr>
              <a:t>.  </a:t>
            </a:r>
          </a:p>
        </p:txBody>
      </p:sp>
    </p:spTree>
    <p:extLst>
      <p:ext uri="{BB962C8B-B14F-4D97-AF65-F5344CB8AC3E}">
        <p14:creationId xmlns:p14="http://schemas.microsoft.com/office/powerpoint/2010/main" val="18415685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Picture 2" descr="64Oz Dairy Farm Glass Milk Bottle With Reusable Snaap Top Lid/Grooved SSide Grip">
            <a:extLst>
              <a:ext uri="{FF2B5EF4-FFF2-40B4-BE49-F238E27FC236}">
                <a16:creationId xmlns:a16="http://schemas.microsoft.com/office/drawing/2014/main" id="{6052A973-B1D2-4354-9A35-EA185941657E}"/>
              </a:ext>
            </a:extLst>
          </p:cNvPr>
          <p:cNvPicPr>
            <a:picLocks noGrp="1" noChangeAspect="1" noChangeArrowheads="1"/>
          </p:cNvPicPr>
          <p:nvPr>
            <p:ph idx="4294967295"/>
          </p:nvPr>
        </p:nvPicPr>
        <p:blipFill>
          <a:blip r:embed="rId3">
            <a:extLst>
              <a:ext uri="{28A0092B-C50C-407E-A947-70E740481C1C}">
                <a14:useLocalDpi xmlns:a14="http://schemas.microsoft.com/office/drawing/2010/main" val="0"/>
              </a:ext>
            </a:extLst>
          </a:blip>
          <a:srcRect/>
          <a:stretch>
            <a:fillRect/>
          </a:stretch>
        </p:blipFill>
        <p:spPr bwMode="auto">
          <a:xfrm>
            <a:off x="7773840" y="416873"/>
            <a:ext cx="3893541" cy="630839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D5A740E-F884-4F5D-932C-5125B7E48B6C}"/>
              </a:ext>
            </a:extLst>
          </p:cNvPr>
          <p:cNvSpPr txBox="1"/>
          <p:nvPr/>
        </p:nvSpPr>
        <p:spPr>
          <a:xfrm>
            <a:off x="524619" y="5102942"/>
            <a:ext cx="6220309" cy="707886"/>
          </a:xfrm>
          <a:prstGeom prst="rect">
            <a:avLst/>
          </a:prstGeom>
          <a:noFill/>
        </p:spPr>
        <p:txBody>
          <a:bodyPr wrap="square" rtlCol="0">
            <a:spAutoFit/>
          </a:bodyPr>
          <a:lstStyle/>
          <a:p>
            <a:pPr marL="685800" indent="-685800">
              <a:buFont typeface="Arial" panose="020B0604020202020204" pitchFamily="34" charset="0"/>
              <a:buChar char="•"/>
            </a:pPr>
            <a:r>
              <a:rPr lang="en-US" sz="4000" b="1" dirty="0">
                <a:solidFill>
                  <a:srgbClr val="FF0000"/>
                </a:solidFill>
                <a:latin typeface="Tahoma" panose="020B0604030504040204" pitchFamily="34" charset="0"/>
                <a:ea typeface="Tahoma" panose="020B0604030504040204" pitchFamily="34" charset="0"/>
                <a:cs typeface="Tahoma" panose="020B0604030504040204" pitchFamily="34" charset="0"/>
              </a:rPr>
              <a:t>¼ Whole Milk</a:t>
            </a:r>
          </a:p>
        </p:txBody>
      </p:sp>
      <p:sp>
        <p:nvSpPr>
          <p:cNvPr id="5" name="TextBox 4">
            <a:extLst>
              <a:ext uri="{FF2B5EF4-FFF2-40B4-BE49-F238E27FC236}">
                <a16:creationId xmlns:a16="http://schemas.microsoft.com/office/drawing/2014/main" id="{412BC1C5-8472-406E-8EFF-5C028CD2C454}"/>
              </a:ext>
            </a:extLst>
          </p:cNvPr>
          <p:cNvSpPr txBox="1"/>
          <p:nvPr/>
        </p:nvSpPr>
        <p:spPr>
          <a:xfrm>
            <a:off x="572830" y="3280660"/>
            <a:ext cx="6735096" cy="1323439"/>
          </a:xfrm>
          <a:prstGeom prst="rect">
            <a:avLst/>
          </a:prstGeom>
          <a:noFill/>
        </p:spPr>
        <p:txBody>
          <a:bodyPr wrap="square" rtlCol="0">
            <a:spAutoFit/>
          </a:bodyPr>
          <a:lstStyle/>
          <a:p>
            <a:pPr marL="571500" indent="-571500">
              <a:buFont typeface="Arial" panose="020B0604020202020204" pitchFamily="34" charset="0"/>
              <a:buChar char="•"/>
            </a:pPr>
            <a:r>
              <a:rPr lang="en-US" sz="4000" b="1" dirty="0">
                <a:solidFill>
                  <a:srgbClr val="FF0000"/>
                </a:solidFill>
                <a:latin typeface="Tahoma" panose="020B0604030504040204" pitchFamily="34" charset="0"/>
                <a:ea typeface="Tahoma" panose="020B0604030504040204" pitchFamily="34" charset="0"/>
                <a:cs typeface="Tahoma" panose="020B0604030504040204" pitchFamily="34" charset="0"/>
              </a:rPr>
              <a:t>2 Cups of Carnation powdered Milk</a:t>
            </a:r>
          </a:p>
        </p:txBody>
      </p:sp>
      <p:sp>
        <p:nvSpPr>
          <p:cNvPr id="6" name="TextBox 5">
            <a:extLst>
              <a:ext uri="{FF2B5EF4-FFF2-40B4-BE49-F238E27FC236}">
                <a16:creationId xmlns:a16="http://schemas.microsoft.com/office/drawing/2014/main" id="{BE208956-9911-40C5-9ABE-077A60C300E1}"/>
              </a:ext>
            </a:extLst>
          </p:cNvPr>
          <p:cNvSpPr txBox="1"/>
          <p:nvPr/>
        </p:nvSpPr>
        <p:spPr>
          <a:xfrm>
            <a:off x="572830" y="1326679"/>
            <a:ext cx="7201010" cy="707886"/>
          </a:xfrm>
          <a:prstGeom prst="rect">
            <a:avLst/>
          </a:prstGeom>
          <a:noFill/>
        </p:spPr>
        <p:txBody>
          <a:bodyPr wrap="none" rtlCol="0">
            <a:spAutoFit/>
          </a:bodyPr>
          <a:lstStyle/>
          <a:p>
            <a:pPr marL="571500" indent="-571500">
              <a:buFont typeface="Arial" panose="020B0604020202020204" pitchFamily="34" charset="0"/>
              <a:buChar char="•"/>
            </a:pPr>
            <a:r>
              <a:rPr lang="en-US" sz="4000" b="1" dirty="0">
                <a:solidFill>
                  <a:srgbClr val="FF0000"/>
                </a:solidFill>
                <a:latin typeface="Tahoma" panose="020B0604030504040204" pitchFamily="34" charset="0"/>
                <a:ea typeface="Tahoma" panose="020B0604030504040204" pitchFamily="34" charset="0"/>
                <a:cs typeface="Tahoma" panose="020B0604030504040204" pitchFamily="34" charset="0"/>
              </a:rPr>
              <a:t>Hersey Chocolate Syrup  </a:t>
            </a:r>
          </a:p>
        </p:txBody>
      </p:sp>
      <p:sp>
        <p:nvSpPr>
          <p:cNvPr id="7" name="TextBox 6">
            <a:extLst>
              <a:ext uri="{FF2B5EF4-FFF2-40B4-BE49-F238E27FC236}">
                <a16:creationId xmlns:a16="http://schemas.microsoft.com/office/drawing/2014/main" id="{8DDCD1A3-57B3-467D-943A-FA7B2B0B0B1E}"/>
              </a:ext>
            </a:extLst>
          </p:cNvPr>
          <p:cNvSpPr txBox="1"/>
          <p:nvPr/>
        </p:nvSpPr>
        <p:spPr>
          <a:xfrm>
            <a:off x="572830" y="2257428"/>
            <a:ext cx="3432350" cy="707886"/>
          </a:xfrm>
          <a:prstGeom prst="rect">
            <a:avLst/>
          </a:prstGeom>
          <a:noFill/>
        </p:spPr>
        <p:txBody>
          <a:bodyPr wrap="none" rtlCol="0">
            <a:spAutoFit/>
          </a:bodyPr>
          <a:lstStyle/>
          <a:p>
            <a:pPr marL="571500" indent="-571500">
              <a:buFont typeface="Arial" panose="020B0604020202020204" pitchFamily="34" charset="0"/>
              <a:buChar char="•"/>
            </a:pPr>
            <a:r>
              <a:rPr lang="en-US" sz="4000" b="1" dirty="0">
                <a:solidFill>
                  <a:srgbClr val="FF0000"/>
                </a:solidFill>
                <a:latin typeface="Tahoma" panose="020B0604030504040204" pitchFamily="34" charset="0"/>
                <a:ea typeface="Tahoma" panose="020B0604030504040204" pitchFamily="34" charset="0"/>
                <a:cs typeface="Tahoma" panose="020B0604030504040204" pitchFamily="34" charset="0"/>
              </a:rPr>
              <a:t>Tap Water</a:t>
            </a:r>
          </a:p>
        </p:txBody>
      </p:sp>
      <p:sp>
        <p:nvSpPr>
          <p:cNvPr id="8" name="TextBox 7">
            <a:extLst>
              <a:ext uri="{FF2B5EF4-FFF2-40B4-BE49-F238E27FC236}">
                <a16:creationId xmlns:a16="http://schemas.microsoft.com/office/drawing/2014/main" id="{7F3FC7FC-F216-4341-B4B3-51014C0D1F23}"/>
              </a:ext>
            </a:extLst>
          </p:cNvPr>
          <p:cNvSpPr txBox="1"/>
          <p:nvPr/>
        </p:nvSpPr>
        <p:spPr>
          <a:xfrm>
            <a:off x="572830" y="507362"/>
            <a:ext cx="2268570" cy="707886"/>
          </a:xfrm>
          <a:prstGeom prst="rect">
            <a:avLst/>
          </a:prstGeom>
          <a:noFill/>
        </p:spPr>
        <p:txBody>
          <a:bodyPr wrap="none" rtlCol="0">
            <a:spAutoFit/>
          </a:bodyPr>
          <a:lstStyle/>
          <a:p>
            <a:pPr marL="571500" indent="-571500">
              <a:buFont typeface="Arial" panose="020B0604020202020204" pitchFamily="34" charset="0"/>
              <a:buChar char="•"/>
            </a:pPr>
            <a:r>
              <a:rPr lang="en-US" sz="4000" b="1" dirty="0">
                <a:solidFill>
                  <a:srgbClr val="FF0000"/>
                </a:solidFill>
                <a:latin typeface="Tahoma" panose="020B0604030504040204" pitchFamily="34" charset="0"/>
                <a:ea typeface="Tahoma" panose="020B0604030504040204" pitchFamily="34" charset="0"/>
                <a:cs typeface="Tahoma" panose="020B0604030504040204" pitchFamily="34" charset="0"/>
              </a:rPr>
              <a:t>Sugar</a:t>
            </a:r>
          </a:p>
        </p:txBody>
      </p:sp>
    </p:spTree>
    <p:extLst>
      <p:ext uri="{BB962C8B-B14F-4D97-AF65-F5344CB8AC3E}">
        <p14:creationId xmlns:p14="http://schemas.microsoft.com/office/powerpoint/2010/main" val="703652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B62AB-30DE-4E63-A5DE-E0CED6F57567}"/>
              </a:ext>
            </a:extLst>
          </p:cNvPr>
          <p:cNvSpPr>
            <a:spLocks noGrp="1"/>
          </p:cNvSpPr>
          <p:nvPr>
            <p:ph type="title"/>
          </p:nvPr>
        </p:nvSpPr>
        <p:spPr>
          <a:solidFill>
            <a:srgbClr val="C00000"/>
          </a:solidFill>
        </p:spPr>
        <p:txBody>
          <a:bodyPr>
            <a:normAutofit/>
          </a:bodyPr>
          <a:lstStyle/>
          <a:p>
            <a:r>
              <a:rPr lang="en-US" sz="3600" dirty="0">
                <a:latin typeface="Tahoma" panose="020B0604030504040204" pitchFamily="34" charset="0"/>
                <a:ea typeface="Tahoma" panose="020B0604030504040204" pitchFamily="34" charset="0"/>
                <a:cs typeface="Tahoma" panose="020B0604030504040204" pitchFamily="34" charset="0"/>
              </a:rPr>
              <a:t>The Wrong Additives  </a:t>
            </a:r>
          </a:p>
        </p:txBody>
      </p:sp>
      <p:sp>
        <p:nvSpPr>
          <p:cNvPr id="3" name="Content Placeholder 2">
            <a:extLst>
              <a:ext uri="{FF2B5EF4-FFF2-40B4-BE49-F238E27FC236}">
                <a16:creationId xmlns:a16="http://schemas.microsoft.com/office/drawing/2014/main" id="{BE4B8E75-C2B5-407C-88F2-95552A010D20}"/>
              </a:ext>
            </a:extLst>
          </p:cNvPr>
          <p:cNvSpPr>
            <a:spLocks noGrp="1"/>
          </p:cNvSpPr>
          <p:nvPr>
            <p:ph idx="1"/>
          </p:nvPr>
        </p:nvSpPr>
        <p:spPr>
          <a:xfrm>
            <a:off x="599768" y="2096064"/>
            <a:ext cx="10933471" cy="4152336"/>
          </a:xfrm>
          <a:solidFill>
            <a:schemeClr val="bg1"/>
          </a:solidFill>
        </p:spPr>
        <p:txBody>
          <a:bodyPr>
            <a:noAutofit/>
          </a:bodyPr>
          <a:lstStyle/>
          <a:p>
            <a:r>
              <a:rPr lang="en-US" sz="3200" b="1" dirty="0">
                <a:latin typeface="Tahoma" panose="020B0604030504040204" pitchFamily="34" charset="0"/>
                <a:ea typeface="Tahoma" panose="020B0604030504040204" pitchFamily="34" charset="0"/>
                <a:cs typeface="Tahoma" panose="020B0604030504040204" pitchFamily="34" charset="0"/>
              </a:rPr>
              <a:t>We have added </a:t>
            </a:r>
            <a:r>
              <a:rPr 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Comfort</a:t>
            </a:r>
            <a:r>
              <a:rPr lang="en-US" sz="3200" b="1" dirty="0">
                <a:latin typeface="Tahoma" panose="020B0604030504040204" pitchFamily="34" charset="0"/>
                <a:ea typeface="Tahoma" panose="020B0604030504040204" pitchFamily="34" charset="0"/>
                <a:cs typeface="Tahoma" panose="020B0604030504040204" pitchFamily="34" charset="0"/>
              </a:rPr>
              <a:t> verses </a:t>
            </a:r>
            <a:r>
              <a:rPr 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Sacrifice</a:t>
            </a:r>
            <a:r>
              <a:rPr lang="en-US" sz="3200" b="1" dirty="0">
                <a:latin typeface="Tahoma" panose="020B0604030504040204" pitchFamily="34" charset="0"/>
                <a:ea typeface="Tahoma" panose="020B0604030504040204" pitchFamily="34" charset="0"/>
                <a:cs typeface="Tahoma" panose="020B0604030504040204" pitchFamily="34" charset="0"/>
              </a:rPr>
              <a:t>.</a:t>
            </a:r>
          </a:p>
          <a:p>
            <a:r>
              <a:rPr lang="en-US" sz="3200" b="1" dirty="0">
                <a:latin typeface="Tahoma" panose="020B0604030504040204" pitchFamily="34" charset="0"/>
                <a:ea typeface="Tahoma" panose="020B0604030504040204" pitchFamily="34" charset="0"/>
                <a:cs typeface="Tahoma" panose="020B0604030504040204" pitchFamily="34" charset="0"/>
              </a:rPr>
              <a:t>We have added </a:t>
            </a:r>
            <a:r>
              <a:rPr 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Convenience</a:t>
            </a:r>
            <a:r>
              <a:rPr lang="en-US" sz="3200" b="1" dirty="0">
                <a:latin typeface="Tahoma" panose="020B0604030504040204" pitchFamily="34" charset="0"/>
                <a:ea typeface="Tahoma" panose="020B0604030504040204" pitchFamily="34" charset="0"/>
                <a:cs typeface="Tahoma" panose="020B0604030504040204" pitchFamily="34" charset="0"/>
              </a:rPr>
              <a:t> verses </a:t>
            </a:r>
            <a:r>
              <a:rPr 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Commitment</a:t>
            </a:r>
            <a:r>
              <a:rPr lang="en-US" sz="3200" b="1" dirty="0">
                <a:latin typeface="Tahoma" panose="020B0604030504040204" pitchFamily="34" charset="0"/>
                <a:ea typeface="Tahoma" panose="020B0604030504040204" pitchFamily="34" charset="0"/>
                <a:cs typeface="Tahoma" panose="020B0604030504040204" pitchFamily="34" charset="0"/>
              </a:rPr>
              <a:t>.</a:t>
            </a:r>
          </a:p>
          <a:p>
            <a:r>
              <a:rPr lang="en-US" sz="3200" b="1" dirty="0">
                <a:latin typeface="Tahoma" panose="020B0604030504040204" pitchFamily="34" charset="0"/>
                <a:ea typeface="Tahoma" panose="020B0604030504040204" pitchFamily="34" charset="0"/>
                <a:cs typeface="Tahoma" panose="020B0604030504040204" pitchFamily="34" charset="0"/>
              </a:rPr>
              <a:t>We have added </a:t>
            </a:r>
            <a:r>
              <a:rPr 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Self-indulgences</a:t>
            </a:r>
            <a:r>
              <a:rPr lang="en-US" sz="3200" b="1" dirty="0">
                <a:latin typeface="Tahoma" panose="020B0604030504040204" pitchFamily="34" charset="0"/>
                <a:ea typeface="Tahoma" panose="020B0604030504040204" pitchFamily="34" charset="0"/>
                <a:cs typeface="Tahoma" panose="020B0604030504040204" pitchFamily="34" charset="0"/>
              </a:rPr>
              <a:t> verse a </a:t>
            </a:r>
            <a:r>
              <a:rPr 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Hunger</a:t>
            </a:r>
            <a:r>
              <a:rPr lang="en-US" sz="3200" b="1" dirty="0">
                <a:latin typeface="Tahoma" panose="020B0604030504040204" pitchFamily="34" charset="0"/>
                <a:ea typeface="Tahoma" panose="020B0604030504040204" pitchFamily="34" charset="0"/>
                <a:cs typeface="Tahoma" panose="020B0604030504040204" pitchFamily="34" charset="0"/>
              </a:rPr>
              <a:t> and </a:t>
            </a:r>
            <a:r>
              <a:rPr 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Thirst for Righteousness</a:t>
            </a:r>
            <a:r>
              <a:rPr lang="en-US" sz="3200" b="1" dirty="0">
                <a:latin typeface="Tahoma" panose="020B0604030504040204" pitchFamily="34" charset="0"/>
                <a:ea typeface="Tahoma" panose="020B0604030504040204" pitchFamily="34" charset="0"/>
                <a:cs typeface="Tahoma" panose="020B0604030504040204" pitchFamily="34" charset="0"/>
              </a:rPr>
              <a:t>.</a:t>
            </a:r>
          </a:p>
          <a:p>
            <a:r>
              <a:rPr lang="en-US" sz="3200" b="1" dirty="0">
                <a:latin typeface="Tahoma" panose="020B0604030504040204" pitchFamily="34" charset="0"/>
                <a:ea typeface="Tahoma" panose="020B0604030504040204" pitchFamily="34" charset="0"/>
                <a:cs typeface="Tahoma" panose="020B0604030504040204" pitchFamily="34" charset="0"/>
              </a:rPr>
              <a:t>We have added the </a:t>
            </a:r>
            <a:r>
              <a:rPr 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Opinions &amp; Wisdom of men </a:t>
            </a:r>
            <a:r>
              <a:rPr lang="en-US" sz="3200" b="1" dirty="0">
                <a:latin typeface="Tahoma" panose="020B0604030504040204" pitchFamily="34" charset="0"/>
                <a:ea typeface="Tahoma" panose="020B0604030504040204" pitchFamily="34" charset="0"/>
                <a:cs typeface="Tahoma" panose="020B0604030504040204" pitchFamily="34" charset="0"/>
              </a:rPr>
              <a:t>verses the </a:t>
            </a:r>
            <a:r>
              <a:rPr 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Truth of God of God’s Word</a:t>
            </a:r>
            <a:r>
              <a:rPr lang="en-US" sz="3200" b="1" dirty="0">
                <a:latin typeface="Tahoma" panose="020B0604030504040204" pitchFamily="34" charset="0"/>
                <a:ea typeface="Tahoma" panose="020B0604030504040204" pitchFamily="34" charset="0"/>
                <a:cs typeface="Tahoma" panose="020B0604030504040204" pitchFamily="34" charset="0"/>
              </a:rPr>
              <a:t>.   </a:t>
            </a:r>
          </a:p>
        </p:txBody>
      </p:sp>
    </p:spTree>
    <p:extLst>
      <p:ext uri="{BB962C8B-B14F-4D97-AF65-F5344CB8AC3E}">
        <p14:creationId xmlns:p14="http://schemas.microsoft.com/office/powerpoint/2010/main" val="2456359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85C076-2DE5-4D0F-8600-78BEF1BA892D}"/>
              </a:ext>
            </a:extLst>
          </p:cNvPr>
          <p:cNvSpPr>
            <a:spLocks noGrp="1"/>
          </p:cNvSpPr>
          <p:nvPr>
            <p:ph idx="1"/>
          </p:nvPr>
        </p:nvSpPr>
        <p:spPr>
          <a:xfrm>
            <a:off x="589935" y="1545457"/>
            <a:ext cx="11012130" cy="4973329"/>
          </a:xfrm>
          <a:solidFill>
            <a:schemeClr val="bg1"/>
          </a:solidFill>
        </p:spPr>
        <p:txBody>
          <a:bodyPr>
            <a:normAutofit/>
          </a:bodyPr>
          <a:lstStyle/>
          <a:p>
            <a:r>
              <a:rPr 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Indifference </a:t>
            </a:r>
            <a:r>
              <a:rPr lang="en-US" sz="3200" b="1" dirty="0">
                <a:latin typeface="Tahoma" panose="020B0604030504040204" pitchFamily="34" charset="0"/>
                <a:ea typeface="Tahoma" panose="020B0604030504040204" pitchFamily="34" charset="0"/>
                <a:cs typeface="Tahoma" panose="020B0604030504040204" pitchFamily="34" charset="0"/>
              </a:rPr>
              <a:t>and </a:t>
            </a:r>
            <a:r>
              <a:rPr 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Apathy</a:t>
            </a:r>
            <a:r>
              <a:rPr lang="en-US" sz="3200" b="1" dirty="0">
                <a:latin typeface="Tahoma" panose="020B0604030504040204" pitchFamily="34" charset="0"/>
                <a:ea typeface="Tahoma" panose="020B0604030504040204" pitchFamily="34" charset="0"/>
                <a:cs typeface="Tahoma" panose="020B0604030504040204" pitchFamily="34" charset="0"/>
              </a:rPr>
              <a:t> has been added at the expense of </a:t>
            </a:r>
            <a:r>
              <a:rPr 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Holy Zeal</a:t>
            </a:r>
            <a:r>
              <a:rPr lang="en-US" sz="3200" b="1" dirty="0">
                <a:latin typeface="Tahoma" panose="020B0604030504040204" pitchFamily="34" charset="0"/>
                <a:ea typeface="Tahoma" panose="020B0604030504040204" pitchFamily="34" charset="0"/>
                <a:cs typeface="Tahoma" panose="020B0604030504040204" pitchFamily="34" charset="0"/>
              </a:rPr>
              <a:t>.</a:t>
            </a:r>
          </a:p>
          <a:p>
            <a:r>
              <a:rPr 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Non-conformity</a:t>
            </a:r>
            <a:r>
              <a:rPr lang="en-US" sz="3200" b="1" dirty="0">
                <a:latin typeface="Tahoma" panose="020B0604030504040204" pitchFamily="34" charset="0"/>
                <a:ea typeface="Tahoma" panose="020B0604030504040204" pitchFamily="34" charset="0"/>
                <a:cs typeface="Tahoma" panose="020B0604030504040204" pitchFamily="34" charset="0"/>
              </a:rPr>
              <a:t> has been added at the expense of </a:t>
            </a:r>
            <a:r>
              <a:rPr 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Holy living</a:t>
            </a:r>
            <a:r>
              <a:rPr lang="en-US" sz="3200" b="1" dirty="0">
                <a:latin typeface="Tahoma" panose="020B0604030504040204" pitchFamily="34" charset="0"/>
                <a:ea typeface="Tahoma" panose="020B0604030504040204" pitchFamily="34" charset="0"/>
                <a:cs typeface="Tahoma" panose="020B0604030504040204" pitchFamily="34" charset="0"/>
              </a:rPr>
              <a:t>.</a:t>
            </a:r>
          </a:p>
          <a:p>
            <a:r>
              <a:rPr 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Religious Pride and Arrogance </a:t>
            </a:r>
            <a:r>
              <a:rPr lang="en-US" sz="3200" b="1" dirty="0">
                <a:latin typeface="Tahoma" panose="020B0604030504040204" pitchFamily="34" charset="0"/>
                <a:ea typeface="Tahoma" panose="020B0604030504040204" pitchFamily="34" charset="0"/>
                <a:cs typeface="Tahoma" panose="020B0604030504040204" pitchFamily="34" charset="0"/>
              </a:rPr>
              <a:t>has been added at the expense of  </a:t>
            </a:r>
            <a:r>
              <a:rPr 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Humility</a:t>
            </a:r>
            <a:r>
              <a:rPr lang="en-US" sz="3200" b="1" dirty="0">
                <a:latin typeface="Tahoma" panose="020B0604030504040204" pitchFamily="34" charset="0"/>
                <a:ea typeface="Tahoma" panose="020B0604030504040204" pitchFamily="34" charset="0"/>
                <a:cs typeface="Tahoma" panose="020B0604030504040204" pitchFamily="34" charset="0"/>
              </a:rPr>
              <a:t> and </a:t>
            </a:r>
            <a:r>
              <a:rPr 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Servanthood</a:t>
            </a:r>
            <a:r>
              <a:rPr lang="en-US" sz="3200" b="1" dirty="0">
                <a:latin typeface="Tahoma" panose="020B0604030504040204" pitchFamily="34" charset="0"/>
                <a:ea typeface="Tahoma" panose="020B0604030504040204" pitchFamily="34" charset="0"/>
                <a:cs typeface="Tahoma" panose="020B0604030504040204" pitchFamily="34" charset="0"/>
              </a:rPr>
              <a:t>. </a:t>
            </a:r>
          </a:p>
          <a:p>
            <a:endParaRPr lang="en-US" sz="3200" b="1" dirty="0">
              <a:latin typeface="Tahoma" panose="020B0604030504040204" pitchFamily="34" charset="0"/>
              <a:ea typeface="Tahoma" panose="020B0604030504040204" pitchFamily="34" charset="0"/>
              <a:cs typeface="Tahoma" panose="020B0604030504040204" pitchFamily="34" charset="0"/>
            </a:endParaRPr>
          </a:p>
          <a:p>
            <a:endParaRPr lang="en-US" dirty="0"/>
          </a:p>
        </p:txBody>
      </p:sp>
    </p:spTree>
    <p:extLst>
      <p:ext uri="{BB962C8B-B14F-4D97-AF65-F5344CB8AC3E}">
        <p14:creationId xmlns:p14="http://schemas.microsoft.com/office/powerpoint/2010/main" val="4227760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24535-D09B-481C-8B42-1B7D7A029612}"/>
              </a:ext>
            </a:extLst>
          </p:cNvPr>
          <p:cNvSpPr>
            <a:spLocks noGrp="1"/>
          </p:cNvSpPr>
          <p:nvPr>
            <p:ph type="title"/>
          </p:nvPr>
        </p:nvSpPr>
        <p:spPr>
          <a:xfrm>
            <a:off x="698090" y="609600"/>
            <a:ext cx="10913807" cy="1326321"/>
          </a:xfrm>
          <a:solidFill>
            <a:srgbClr val="C00000"/>
          </a:solidFill>
        </p:spPr>
        <p:txBody>
          <a:bodyPr>
            <a:normAutofit/>
          </a:bodyPr>
          <a:lstStyle/>
          <a:p>
            <a:r>
              <a:rPr lang="en-US" sz="3600" dirty="0">
                <a:latin typeface="Tahoma" panose="020B0604030504040204" pitchFamily="34" charset="0"/>
                <a:ea typeface="Tahoma" panose="020B0604030504040204" pitchFamily="34" charset="0"/>
                <a:cs typeface="Tahoma" panose="020B0604030504040204" pitchFamily="34" charset="0"/>
              </a:rPr>
              <a:t>1) Add to your faith virtue. </a:t>
            </a:r>
          </a:p>
        </p:txBody>
      </p:sp>
      <p:sp>
        <p:nvSpPr>
          <p:cNvPr id="3" name="Content Placeholder 2">
            <a:extLst>
              <a:ext uri="{FF2B5EF4-FFF2-40B4-BE49-F238E27FC236}">
                <a16:creationId xmlns:a16="http://schemas.microsoft.com/office/drawing/2014/main" id="{84ED4AED-AC35-4254-BF6D-2EB1E8C774CE}"/>
              </a:ext>
            </a:extLst>
          </p:cNvPr>
          <p:cNvSpPr>
            <a:spLocks noGrp="1"/>
          </p:cNvSpPr>
          <p:nvPr>
            <p:ph idx="1"/>
          </p:nvPr>
        </p:nvSpPr>
        <p:spPr>
          <a:xfrm>
            <a:off x="589935" y="2391032"/>
            <a:ext cx="11021962" cy="3695136"/>
          </a:xfrm>
          <a:solidFill>
            <a:schemeClr val="bg1"/>
          </a:solidFill>
        </p:spPr>
        <p:txBody>
          <a:bodyPr>
            <a:normAutofit/>
          </a:bodyPr>
          <a:lstStyle/>
          <a:p>
            <a:r>
              <a:rPr lang="en-US" sz="3200" b="1" dirty="0">
                <a:latin typeface="Tahoma" panose="020B0604030504040204" pitchFamily="34" charset="0"/>
                <a:ea typeface="Tahoma" panose="020B0604030504040204" pitchFamily="34" charset="0"/>
                <a:cs typeface="Tahoma" panose="020B0604030504040204" pitchFamily="34" charset="0"/>
              </a:rPr>
              <a:t>It is defined as moral excellence and goodness of character, moral strength and moral courage.</a:t>
            </a:r>
          </a:p>
          <a:p>
            <a:r>
              <a:rPr lang="en-US" sz="3200" b="1" dirty="0">
                <a:latin typeface="Tahoma" panose="020B0604030504040204" pitchFamily="34" charset="0"/>
                <a:ea typeface="Tahoma" panose="020B0604030504040204" pitchFamily="34" charset="0"/>
                <a:cs typeface="Tahoma" panose="020B0604030504040204" pitchFamily="34" charset="0"/>
              </a:rPr>
              <a:t>Living like Jesus Christ, being Christlike. </a:t>
            </a:r>
          </a:p>
          <a:p>
            <a:r>
              <a:rPr lang="en-US" sz="3200" b="1" dirty="0">
                <a:latin typeface="Tahoma" panose="020B0604030504040204" pitchFamily="34" charset="0"/>
                <a:ea typeface="Tahoma" panose="020B0604030504040204" pitchFamily="34" charset="0"/>
                <a:cs typeface="Tahoma" panose="020B0604030504040204" pitchFamily="34" charset="0"/>
              </a:rPr>
              <a:t>It is what we are called to and have we have been empowered to be – morally excellent.</a:t>
            </a:r>
          </a:p>
        </p:txBody>
      </p:sp>
    </p:spTree>
    <p:extLst>
      <p:ext uri="{BB962C8B-B14F-4D97-AF65-F5344CB8AC3E}">
        <p14:creationId xmlns:p14="http://schemas.microsoft.com/office/powerpoint/2010/main" val="1807250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A103B-23C2-4BCE-9B91-AD64D2A503DB}"/>
              </a:ext>
            </a:extLst>
          </p:cNvPr>
          <p:cNvSpPr>
            <a:spLocks noGrp="1"/>
          </p:cNvSpPr>
          <p:nvPr>
            <p:ph type="title"/>
          </p:nvPr>
        </p:nvSpPr>
        <p:spPr>
          <a:xfrm>
            <a:off x="668595" y="609600"/>
            <a:ext cx="10913804" cy="1326321"/>
          </a:xfrm>
          <a:solidFill>
            <a:srgbClr val="C00000"/>
          </a:solidFill>
        </p:spPr>
        <p:txBody>
          <a:bodyPr>
            <a:normAutofit/>
          </a:bodyPr>
          <a:lstStyle/>
          <a:p>
            <a:r>
              <a:rPr lang="en-US" sz="3600" dirty="0">
                <a:latin typeface="Tahoma" panose="020B0604030504040204" pitchFamily="34" charset="0"/>
                <a:ea typeface="Tahoma" panose="020B0604030504040204" pitchFamily="34" charset="0"/>
                <a:cs typeface="Tahoma" panose="020B0604030504040204" pitchFamily="34" charset="0"/>
              </a:rPr>
              <a:t>How Do we Add Virtue to Our Faith?</a:t>
            </a:r>
          </a:p>
        </p:txBody>
      </p:sp>
      <p:sp>
        <p:nvSpPr>
          <p:cNvPr id="3" name="Content Placeholder 2">
            <a:extLst>
              <a:ext uri="{FF2B5EF4-FFF2-40B4-BE49-F238E27FC236}">
                <a16:creationId xmlns:a16="http://schemas.microsoft.com/office/drawing/2014/main" id="{563E8DAA-E964-4E5A-BF39-31AAB02617DA}"/>
              </a:ext>
            </a:extLst>
          </p:cNvPr>
          <p:cNvSpPr>
            <a:spLocks noGrp="1"/>
          </p:cNvSpPr>
          <p:nvPr>
            <p:ph idx="1"/>
          </p:nvPr>
        </p:nvSpPr>
        <p:spPr>
          <a:xfrm>
            <a:off x="550606" y="3114368"/>
            <a:ext cx="11031793" cy="2392362"/>
          </a:xfrm>
          <a:solidFill>
            <a:schemeClr val="bg1"/>
          </a:solidFill>
        </p:spPr>
        <p:txBody>
          <a:bodyPr>
            <a:noAutofit/>
          </a:bodyPr>
          <a:lstStyle/>
          <a:p>
            <a:r>
              <a:rPr lang="en-US" sz="3200" b="1" dirty="0">
                <a:latin typeface="Tahoma" panose="020B0604030504040204" pitchFamily="34" charset="0"/>
                <a:ea typeface="Tahoma" panose="020B0604030504040204" pitchFamily="34" charset="0"/>
                <a:cs typeface="Tahoma" panose="020B0604030504040204" pitchFamily="34" charset="0"/>
              </a:rPr>
              <a:t>With diligence yield to the </a:t>
            </a:r>
            <a:r>
              <a:rPr 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Holy Spirit </a:t>
            </a:r>
            <a:r>
              <a:rPr lang="en-US" sz="3200" b="1" dirty="0">
                <a:latin typeface="Tahoma" panose="020B0604030504040204" pitchFamily="34" charset="0"/>
                <a:ea typeface="Tahoma" panose="020B0604030504040204" pitchFamily="34" charset="0"/>
                <a:cs typeface="Tahoma" panose="020B0604030504040204" pitchFamily="34" charset="0"/>
              </a:rPr>
              <a:t>of God.</a:t>
            </a:r>
          </a:p>
          <a:p>
            <a:r>
              <a:rPr lang="en-US" sz="3200" b="1" dirty="0">
                <a:latin typeface="Tahoma" panose="020B0604030504040204" pitchFamily="34" charset="0"/>
                <a:ea typeface="Tahoma" panose="020B0604030504040204" pitchFamily="34" charset="0"/>
                <a:cs typeface="Tahoma" panose="020B0604030504040204" pitchFamily="34" charset="0"/>
              </a:rPr>
              <a:t>With diligence saturate your heart and mind with </a:t>
            </a:r>
            <a:r>
              <a:rPr 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Word of God</a:t>
            </a:r>
            <a:r>
              <a:rPr lang="en-US" sz="3200" b="1" dirty="0">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3877667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71B97D6-E621-4405-ACAF-2C22D86E0192}"/>
              </a:ext>
            </a:extLst>
          </p:cNvPr>
          <p:cNvSpPr>
            <a:spLocks noGrp="1"/>
          </p:cNvSpPr>
          <p:nvPr>
            <p:ph idx="1"/>
          </p:nvPr>
        </p:nvSpPr>
        <p:spPr>
          <a:xfrm>
            <a:off x="599768" y="2096064"/>
            <a:ext cx="10962967" cy="3695136"/>
          </a:xfrm>
          <a:solidFill>
            <a:schemeClr val="bg1"/>
          </a:solidFill>
        </p:spPr>
        <p:txBody>
          <a:bodyPr/>
          <a:lstStyle/>
          <a:p>
            <a:r>
              <a:rPr lang="en-US" sz="3200" b="1" dirty="0">
                <a:latin typeface="Tahoma" panose="020B0604030504040204" pitchFamily="34" charset="0"/>
                <a:ea typeface="Tahoma" panose="020B0604030504040204" pitchFamily="34" charset="0"/>
                <a:cs typeface="Tahoma" panose="020B0604030504040204" pitchFamily="34" charset="0"/>
              </a:rPr>
              <a:t>With diligence measure your </a:t>
            </a:r>
            <a:r>
              <a:rPr 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attitudes, beliefs and actions </a:t>
            </a:r>
            <a:r>
              <a:rPr lang="en-US" sz="3200" b="1" dirty="0">
                <a:latin typeface="Tahoma" panose="020B0604030504040204" pitchFamily="34" charset="0"/>
                <a:ea typeface="Tahoma" panose="020B0604030504040204" pitchFamily="34" charset="0"/>
                <a:cs typeface="Tahoma" panose="020B0604030504040204" pitchFamily="34" charset="0"/>
              </a:rPr>
              <a:t>against  the </a:t>
            </a:r>
            <a:r>
              <a:rPr 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example of Christ</a:t>
            </a:r>
            <a:r>
              <a:rPr lang="en-US" sz="3200" b="1" dirty="0">
                <a:latin typeface="Tahoma" panose="020B0604030504040204" pitchFamily="34" charset="0"/>
                <a:ea typeface="Tahoma" panose="020B0604030504040204" pitchFamily="34" charset="0"/>
                <a:cs typeface="Tahoma" panose="020B0604030504040204" pitchFamily="34" charset="0"/>
              </a:rPr>
              <a:t>.</a:t>
            </a:r>
          </a:p>
          <a:p>
            <a:r>
              <a:rPr lang="en-US" sz="3200" b="1" dirty="0">
                <a:latin typeface="Tahoma" panose="020B0604030504040204" pitchFamily="34" charset="0"/>
                <a:ea typeface="Tahoma" panose="020B0604030504040204" pitchFamily="34" charset="0"/>
                <a:cs typeface="Tahoma" panose="020B0604030504040204" pitchFamily="34" charset="0"/>
              </a:rPr>
              <a:t>With diligence </a:t>
            </a:r>
            <a:r>
              <a:rPr 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pray and ask the Lord </a:t>
            </a:r>
            <a:r>
              <a:rPr lang="en-US" sz="3200" b="1" dirty="0">
                <a:latin typeface="Tahoma" panose="020B0604030504040204" pitchFamily="34" charset="0"/>
                <a:ea typeface="Tahoma" panose="020B0604030504040204" pitchFamily="34" charset="0"/>
                <a:cs typeface="Tahoma" panose="020B0604030504040204" pitchFamily="34" charset="0"/>
              </a:rPr>
              <a:t>for </a:t>
            </a:r>
            <a:r>
              <a:rPr 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wisdom</a:t>
            </a:r>
            <a:r>
              <a:rPr lang="en-US" sz="3200" b="1" dirty="0">
                <a:latin typeface="Tahoma" panose="020B0604030504040204" pitchFamily="34" charset="0"/>
                <a:ea typeface="Tahoma" panose="020B0604030504040204" pitchFamily="34" charset="0"/>
                <a:cs typeface="Tahoma" panose="020B0604030504040204" pitchFamily="34" charset="0"/>
              </a:rPr>
              <a:t> and </a:t>
            </a:r>
            <a:r>
              <a:rPr 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strength</a:t>
            </a:r>
            <a:r>
              <a:rPr lang="en-US" sz="3200" b="1" dirty="0">
                <a:latin typeface="Tahoma" panose="020B0604030504040204" pitchFamily="34" charset="0"/>
                <a:ea typeface="Tahoma" panose="020B0604030504040204" pitchFamily="34" charset="0"/>
                <a:cs typeface="Tahoma" panose="020B0604030504040204" pitchFamily="34" charset="0"/>
              </a:rPr>
              <a:t> to be all He has called you to be.</a:t>
            </a:r>
          </a:p>
          <a:p>
            <a:endParaRPr lang="en-US" dirty="0"/>
          </a:p>
        </p:txBody>
      </p:sp>
    </p:spTree>
    <p:extLst>
      <p:ext uri="{BB962C8B-B14F-4D97-AF65-F5344CB8AC3E}">
        <p14:creationId xmlns:p14="http://schemas.microsoft.com/office/powerpoint/2010/main" val="1279456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1000" b="-1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D0DEC-CB1B-4872-A689-303541938363}"/>
              </a:ext>
            </a:extLst>
          </p:cNvPr>
          <p:cNvSpPr>
            <a:spLocks noGrp="1"/>
          </p:cNvSpPr>
          <p:nvPr>
            <p:ph type="ctrTitle"/>
          </p:nvPr>
        </p:nvSpPr>
        <p:spPr>
          <a:xfrm>
            <a:off x="761142" y="3922258"/>
            <a:ext cx="10952479" cy="2245360"/>
          </a:xfrm>
        </p:spPr>
        <p:txBody>
          <a:bodyPr>
            <a:normAutofit/>
          </a:bodyPr>
          <a:lstStyle/>
          <a:p>
            <a:r>
              <a:rPr lang="en-US" sz="6000" dirty="0">
                <a:latin typeface="Tahoma" panose="020B0604030504040204" pitchFamily="34" charset="0"/>
                <a:ea typeface="Tahoma" panose="020B0604030504040204" pitchFamily="34" charset="0"/>
                <a:cs typeface="Tahoma" panose="020B0604030504040204" pitchFamily="34" charset="0"/>
              </a:rPr>
              <a:t>Pursuing</a:t>
            </a:r>
            <a:r>
              <a:rPr lang="en-US" sz="6000" dirty="0"/>
              <a:t> </a:t>
            </a:r>
            <a:br>
              <a:rPr lang="en-US" dirty="0"/>
            </a:br>
            <a:r>
              <a:rPr lang="en-US" dirty="0"/>
              <a:t>his glory &amp; </a:t>
            </a:r>
            <a:br>
              <a:rPr lang="en-US" dirty="0"/>
            </a:br>
            <a:r>
              <a:rPr lang="en-US" dirty="0"/>
              <a:t>our excellence </a:t>
            </a:r>
          </a:p>
        </p:txBody>
      </p:sp>
    </p:spTree>
    <p:extLst>
      <p:ext uri="{BB962C8B-B14F-4D97-AF65-F5344CB8AC3E}">
        <p14:creationId xmlns:p14="http://schemas.microsoft.com/office/powerpoint/2010/main" val="2313595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51AF4-E577-4F4B-A854-EBA7C57494E3}"/>
              </a:ext>
            </a:extLst>
          </p:cNvPr>
          <p:cNvSpPr>
            <a:spLocks noGrp="1"/>
          </p:cNvSpPr>
          <p:nvPr>
            <p:ph type="title"/>
          </p:nvPr>
        </p:nvSpPr>
        <p:spPr>
          <a:xfrm>
            <a:off x="662473" y="365125"/>
            <a:ext cx="10691327" cy="1325563"/>
          </a:xfrm>
        </p:spPr>
        <p:txBody>
          <a:bodyPr>
            <a:normAutofit/>
          </a:bodyPr>
          <a:lstStyle/>
          <a:p>
            <a:pPr algn="l"/>
            <a:r>
              <a:rPr lang="en-US" sz="4000" b="1" dirty="0">
                <a:latin typeface="Tahoma" panose="020B0604030504040204" pitchFamily="34" charset="0"/>
                <a:ea typeface="Tahoma" panose="020B0604030504040204" pitchFamily="34" charset="0"/>
                <a:cs typeface="Tahoma" panose="020B0604030504040204" pitchFamily="34" charset="0"/>
              </a:rPr>
              <a:t>2 Peter 1:3-9</a:t>
            </a:r>
            <a:endParaRPr lang="en-US" sz="40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078C8DAF-11DB-4805-A497-EF3EF01240A8}"/>
              </a:ext>
            </a:extLst>
          </p:cNvPr>
          <p:cNvSpPr>
            <a:spLocks noGrp="1"/>
          </p:cNvSpPr>
          <p:nvPr>
            <p:ph idx="1"/>
          </p:nvPr>
        </p:nvSpPr>
        <p:spPr>
          <a:xfrm>
            <a:off x="590939" y="1690687"/>
            <a:ext cx="10938588" cy="4802187"/>
          </a:xfrm>
          <a:solidFill>
            <a:schemeClr val="bg1"/>
          </a:solidFill>
        </p:spPr>
        <p:txBody>
          <a:bodyPr>
            <a:noAutofit/>
          </a:bodyPr>
          <a:lstStyle/>
          <a:p>
            <a:pPr marL="0" indent="0">
              <a:buNone/>
            </a:pPr>
            <a:r>
              <a:rPr lang="en-US" sz="3200" b="1" baseline="30000" dirty="0">
                <a:latin typeface="Tahoma" panose="020B0604030504040204" pitchFamily="34" charset="0"/>
                <a:ea typeface="Tahoma" panose="020B0604030504040204" pitchFamily="34" charset="0"/>
                <a:cs typeface="Tahoma" panose="020B0604030504040204" pitchFamily="34" charset="0"/>
              </a:rPr>
              <a:t>3 </a:t>
            </a:r>
            <a:r>
              <a:rPr lang="en-US" sz="3200" b="1" dirty="0">
                <a:latin typeface="Tahoma" panose="020B0604030504040204" pitchFamily="34" charset="0"/>
                <a:ea typeface="Tahoma" panose="020B0604030504040204" pitchFamily="34" charset="0"/>
                <a:cs typeface="Tahoma" panose="020B0604030504040204" pitchFamily="34" charset="0"/>
              </a:rPr>
              <a:t> According as his divine power hath given unto us all things that </a:t>
            </a:r>
            <a:r>
              <a:rPr lang="en-US" sz="3200" b="1" i="1" dirty="0">
                <a:latin typeface="Tahoma" panose="020B0604030504040204" pitchFamily="34" charset="0"/>
                <a:ea typeface="Tahoma" panose="020B0604030504040204" pitchFamily="34" charset="0"/>
                <a:cs typeface="Tahoma" panose="020B0604030504040204" pitchFamily="34" charset="0"/>
              </a:rPr>
              <a:t>pertain</a:t>
            </a:r>
            <a:r>
              <a:rPr lang="en-US" sz="3200" b="1" dirty="0">
                <a:latin typeface="Tahoma" panose="020B0604030504040204" pitchFamily="34" charset="0"/>
                <a:ea typeface="Tahoma" panose="020B0604030504040204" pitchFamily="34" charset="0"/>
                <a:cs typeface="Tahoma" panose="020B0604030504040204" pitchFamily="34" charset="0"/>
              </a:rPr>
              <a:t> unto life and godliness, through the knowledge of him that hath called us to </a:t>
            </a:r>
            <a:r>
              <a:rPr 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glory </a:t>
            </a:r>
            <a:r>
              <a:rPr lang="en-US" sz="3200" b="1" dirty="0">
                <a:latin typeface="Tahoma" panose="020B0604030504040204" pitchFamily="34" charset="0"/>
                <a:ea typeface="Tahoma" panose="020B0604030504040204" pitchFamily="34" charset="0"/>
                <a:cs typeface="Tahoma" panose="020B0604030504040204" pitchFamily="34" charset="0"/>
              </a:rPr>
              <a:t>and </a:t>
            </a:r>
            <a:r>
              <a:rPr 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virtue</a:t>
            </a:r>
            <a:r>
              <a:rPr lang="en-US" sz="3200" b="1" dirty="0">
                <a:latin typeface="Tahoma" panose="020B0604030504040204" pitchFamily="34" charset="0"/>
                <a:ea typeface="Tahoma" panose="020B0604030504040204" pitchFamily="34" charset="0"/>
                <a:cs typeface="Tahoma" panose="020B0604030504040204" pitchFamily="34" charset="0"/>
              </a:rPr>
              <a:t>: </a:t>
            </a:r>
            <a:br>
              <a:rPr lang="en-US" sz="3200" b="1" dirty="0">
                <a:latin typeface="Tahoma" panose="020B0604030504040204" pitchFamily="34" charset="0"/>
                <a:ea typeface="Tahoma" panose="020B0604030504040204" pitchFamily="34" charset="0"/>
                <a:cs typeface="Tahoma" panose="020B0604030504040204" pitchFamily="34" charset="0"/>
              </a:rPr>
            </a:br>
            <a:r>
              <a:rPr lang="en-US" sz="3200" b="1" baseline="30000" dirty="0">
                <a:latin typeface="Tahoma" panose="020B0604030504040204" pitchFamily="34" charset="0"/>
                <a:ea typeface="Tahoma" panose="020B0604030504040204" pitchFamily="34" charset="0"/>
                <a:cs typeface="Tahoma" panose="020B0604030504040204" pitchFamily="34" charset="0"/>
              </a:rPr>
              <a:t>4 </a:t>
            </a:r>
            <a:r>
              <a:rPr lang="en-US" sz="3200" b="1" dirty="0">
                <a:latin typeface="Tahoma" panose="020B0604030504040204" pitchFamily="34" charset="0"/>
                <a:ea typeface="Tahoma" panose="020B0604030504040204" pitchFamily="34" charset="0"/>
                <a:cs typeface="Tahoma" panose="020B0604030504040204" pitchFamily="34" charset="0"/>
              </a:rPr>
              <a:t> Whereby are </a:t>
            </a:r>
            <a:r>
              <a:rPr 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given unto us exceeding great and precious promises</a:t>
            </a:r>
            <a:r>
              <a:rPr lang="en-US" sz="3200" b="1" dirty="0">
                <a:latin typeface="Tahoma" panose="020B0604030504040204" pitchFamily="34" charset="0"/>
                <a:ea typeface="Tahoma" panose="020B0604030504040204" pitchFamily="34" charset="0"/>
                <a:cs typeface="Tahoma" panose="020B0604030504040204" pitchFamily="34" charset="0"/>
              </a:rPr>
              <a:t>: that by these ye might be partakers of </a:t>
            </a:r>
            <a:r>
              <a:rPr 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the divine nature</a:t>
            </a:r>
            <a:r>
              <a:rPr lang="en-US" sz="3200" b="1" dirty="0">
                <a:latin typeface="Tahoma" panose="020B0604030504040204" pitchFamily="34" charset="0"/>
                <a:ea typeface="Tahoma" panose="020B0604030504040204" pitchFamily="34" charset="0"/>
                <a:cs typeface="Tahoma" panose="020B0604030504040204" pitchFamily="34" charset="0"/>
              </a:rPr>
              <a:t>, having escaped the corruption that is in the world through lust. </a:t>
            </a:r>
            <a:br>
              <a:rPr lang="en-US" sz="3200" b="1" dirty="0">
                <a:latin typeface="Tahoma" panose="020B0604030504040204" pitchFamily="34" charset="0"/>
                <a:ea typeface="Tahoma" panose="020B0604030504040204" pitchFamily="34" charset="0"/>
                <a:cs typeface="Tahoma" panose="020B0604030504040204" pitchFamily="34" charset="0"/>
              </a:rPr>
            </a:br>
            <a:endParaRPr lang="en-US" sz="3200" b="1" dirty="0"/>
          </a:p>
        </p:txBody>
      </p:sp>
    </p:spTree>
    <p:extLst>
      <p:ext uri="{BB962C8B-B14F-4D97-AF65-F5344CB8AC3E}">
        <p14:creationId xmlns:p14="http://schemas.microsoft.com/office/powerpoint/2010/main" val="345524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62FA1F-4A25-4625-9A13-FFFE97543B14}"/>
              </a:ext>
            </a:extLst>
          </p:cNvPr>
          <p:cNvSpPr>
            <a:spLocks noGrp="1"/>
          </p:cNvSpPr>
          <p:nvPr>
            <p:ph idx="1"/>
          </p:nvPr>
        </p:nvSpPr>
        <p:spPr>
          <a:xfrm>
            <a:off x="609600" y="1253331"/>
            <a:ext cx="10972800" cy="4351338"/>
          </a:xfrm>
          <a:solidFill>
            <a:schemeClr val="bg1"/>
          </a:solidFill>
        </p:spPr>
        <p:txBody>
          <a:bodyPr>
            <a:normAutofit fontScale="92500"/>
          </a:bodyPr>
          <a:lstStyle/>
          <a:p>
            <a:pPr marL="0" indent="0">
              <a:buNone/>
            </a:pPr>
            <a:r>
              <a:rPr lang="en-US" sz="3600" b="1" baseline="30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5 </a:t>
            </a: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n-US" sz="3600"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And beside this, giving all diligence</a:t>
            </a: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add to your faith virtue; and to virtue knowledge; </a:t>
            </a:r>
          </a:p>
          <a:p>
            <a:pPr marL="0" indent="0">
              <a:buNone/>
            </a:pPr>
            <a:r>
              <a:rPr lang="en-US" sz="3600" b="1" baseline="30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6 </a:t>
            </a: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And to knowledge temperance; and to temperance patience; and to patience godliness; </a:t>
            </a:r>
            <a:b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3600" b="1" baseline="30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7 </a:t>
            </a: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And to godliness brotherly kindness; and to brotherly kindness charity. </a:t>
            </a:r>
          </a:p>
        </p:txBody>
      </p:sp>
    </p:spTree>
    <p:extLst>
      <p:ext uri="{BB962C8B-B14F-4D97-AF65-F5344CB8AC3E}">
        <p14:creationId xmlns:p14="http://schemas.microsoft.com/office/powerpoint/2010/main" val="1258856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8782DA-9726-4C55-93A4-C7A257D2F331}"/>
              </a:ext>
            </a:extLst>
          </p:cNvPr>
          <p:cNvSpPr>
            <a:spLocks noGrp="1"/>
          </p:cNvSpPr>
          <p:nvPr>
            <p:ph idx="1"/>
          </p:nvPr>
        </p:nvSpPr>
        <p:spPr>
          <a:xfrm>
            <a:off x="615819" y="1262662"/>
            <a:ext cx="10954139" cy="5016840"/>
          </a:xfrm>
          <a:solidFill>
            <a:schemeClr val="bg1"/>
          </a:solidFill>
        </p:spPr>
        <p:txBody>
          <a:bodyPr>
            <a:noAutofit/>
          </a:bodyPr>
          <a:lstStyle/>
          <a:p>
            <a:pPr marL="0" indent="0">
              <a:buNone/>
            </a:pPr>
            <a:r>
              <a:rPr lang="en-US" sz="3600" b="1" baseline="30000" dirty="0">
                <a:latin typeface="Tahoma" panose="020B0604030504040204" pitchFamily="34" charset="0"/>
                <a:ea typeface="Tahoma" panose="020B0604030504040204" pitchFamily="34" charset="0"/>
                <a:cs typeface="Tahoma" panose="020B0604030504040204" pitchFamily="34" charset="0"/>
              </a:rPr>
              <a:t>8 </a:t>
            </a:r>
            <a:r>
              <a:rPr lang="en-US" sz="3600" b="1" dirty="0">
                <a:latin typeface="Tahoma" panose="020B0604030504040204" pitchFamily="34" charset="0"/>
                <a:ea typeface="Tahoma" panose="020B0604030504040204" pitchFamily="34" charset="0"/>
                <a:cs typeface="Tahoma" panose="020B0604030504040204" pitchFamily="34" charset="0"/>
              </a:rPr>
              <a:t> For if these things be in you, and abound, they make </a:t>
            </a:r>
            <a:r>
              <a:rPr lang="en-US" sz="3600" b="1" i="1" dirty="0">
                <a:latin typeface="Tahoma" panose="020B0604030504040204" pitchFamily="34" charset="0"/>
                <a:ea typeface="Tahoma" panose="020B0604030504040204" pitchFamily="34" charset="0"/>
                <a:cs typeface="Tahoma" panose="020B0604030504040204" pitchFamily="34" charset="0"/>
              </a:rPr>
              <a:t>you that ye shall</a:t>
            </a:r>
            <a:r>
              <a:rPr lang="en-US" sz="3600" b="1" dirty="0">
                <a:latin typeface="Tahoma" panose="020B0604030504040204" pitchFamily="34" charset="0"/>
                <a:ea typeface="Tahoma" panose="020B0604030504040204" pitchFamily="34" charset="0"/>
                <a:cs typeface="Tahoma" panose="020B0604030504040204" pitchFamily="34" charset="0"/>
              </a:rPr>
              <a:t> neither </a:t>
            </a:r>
            <a:r>
              <a:rPr lang="en-US" sz="3600" b="1" i="1" dirty="0">
                <a:latin typeface="Tahoma" panose="020B0604030504040204" pitchFamily="34" charset="0"/>
                <a:ea typeface="Tahoma" panose="020B0604030504040204" pitchFamily="34" charset="0"/>
                <a:cs typeface="Tahoma" panose="020B0604030504040204" pitchFamily="34" charset="0"/>
              </a:rPr>
              <a:t>be</a:t>
            </a:r>
            <a:r>
              <a:rPr lang="en-US" sz="3600" b="1" dirty="0">
                <a:latin typeface="Tahoma" panose="020B0604030504040204" pitchFamily="34" charset="0"/>
                <a:ea typeface="Tahoma" panose="020B0604030504040204" pitchFamily="34" charset="0"/>
                <a:cs typeface="Tahoma" panose="020B0604030504040204" pitchFamily="34" charset="0"/>
              </a:rPr>
              <a:t> barren nor unfruitful in the knowledge of our Lord Jesus Christ. </a:t>
            </a:r>
            <a:br>
              <a:rPr lang="en-US" sz="3600" b="1" dirty="0">
                <a:latin typeface="Tahoma" panose="020B0604030504040204" pitchFamily="34" charset="0"/>
                <a:ea typeface="Tahoma" panose="020B0604030504040204" pitchFamily="34" charset="0"/>
                <a:cs typeface="Tahoma" panose="020B0604030504040204" pitchFamily="34" charset="0"/>
              </a:rPr>
            </a:br>
            <a:r>
              <a:rPr lang="en-US" sz="3600" b="1" baseline="30000" dirty="0">
                <a:latin typeface="Tahoma" panose="020B0604030504040204" pitchFamily="34" charset="0"/>
                <a:ea typeface="Tahoma" panose="020B0604030504040204" pitchFamily="34" charset="0"/>
                <a:cs typeface="Tahoma" panose="020B0604030504040204" pitchFamily="34" charset="0"/>
              </a:rPr>
              <a:t>9 </a:t>
            </a:r>
            <a:r>
              <a:rPr lang="en-US" sz="3600" b="1" dirty="0">
                <a:latin typeface="Tahoma" panose="020B0604030504040204" pitchFamily="34" charset="0"/>
                <a:ea typeface="Tahoma" panose="020B0604030504040204" pitchFamily="34" charset="0"/>
                <a:cs typeface="Tahoma" panose="020B0604030504040204" pitchFamily="34" charset="0"/>
              </a:rPr>
              <a:t> But he that </a:t>
            </a:r>
            <a:r>
              <a:rPr lang="en-US" sz="3600" b="1" dirty="0" err="1">
                <a:latin typeface="Tahoma" panose="020B0604030504040204" pitchFamily="34" charset="0"/>
                <a:ea typeface="Tahoma" panose="020B0604030504040204" pitchFamily="34" charset="0"/>
                <a:cs typeface="Tahoma" panose="020B0604030504040204" pitchFamily="34" charset="0"/>
              </a:rPr>
              <a:t>lacketh</a:t>
            </a:r>
            <a:r>
              <a:rPr lang="en-US" sz="3600" b="1" dirty="0">
                <a:latin typeface="Tahoma" panose="020B0604030504040204" pitchFamily="34" charset="0"/>
                <a:ea typeface="Tahoma" panose="020B0604030504040204" pitchFamily="34" charset="0"/>
                <a:cs typeface="Tahoma" panose="020B0604030504040204" pitchFamily="34" charset="0"/>
              </a:rPr>
              <a:t> these things is blind, and cannot see afar off, and hath forgotten that he was purged from his old sins. </a:t>
            </a:r>
            <a:br>
              <a:rPr lang="en-US" sz="3600" b="1" dirty="0">
                <a:latin typeface="Tahoma" panose="020B0604030504040204" pitchFamily="34" charset="0"/>
                <a:ea typeface="Tahoma" panose="020B0604030504040204" pitchFamily="34" charset="0"/>
                <a:cs typeface="Tahoma" panose="020B0604030504040204" pitchFamily="34" charset="0"/>
              </a:rPr>
            </a:br>
            <a:endParaRPr lang="en-US" sz="3600"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704281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214A7-D2E1-4AD7-9B12-4A1F9A671C4D}"/>
              </a:ext>
            </a:extLst>
          </p:cNvPr>
          <p:cNvSpPr>
            <a:spLocks noGrp="1"/>
          </p:cNvSpPr>
          <p:nvPr>
            <p:ph type="title"/>
          </p:nvPr>
        </p:nvSpPr>
        <p:spPr>
          <a:xfrm>
            <a:off x="335903" y="465158"/>
            <a:ext cx="11299370" cy="1326321"/>
          </a:xfrm>
          <a:solidFill>
            <a:srgbClr val="C00000"/>
          </a:solidFill>
        </p:spPr>
        <p:txBody>
          <a:bodyPr>
            <a:normAutofit/>
          </a:bodyPr>
          <a:lstStyle/>
          <a:p>
            <a:r>
              <a:rPr lang="en-US" sz="3600" dirty="0">
                <a:latin typeface="Tahoma" panose="020B0604030504040204" pitchFamily="34" charset="0"/>
                <a:ea typeface="Tahoma" panose="020B0604030504040204" pitchFamily="34" charset="0"/>
                <a:cs typeface="Tahoma" panose="020B0604030504040204" pitchFamily="34" charset="0"/>
              </a:rPr>
              <a:t>Summarize Last week</a:t>
            </a:r>
          </a:p>
        </p:txBody>
      </p:sp>
      <p:sp>
        <p:nvSpPr>
          <p:cNvPr id="3" name="Content Placeholder 2">
            <a:extLst>
              <a:ext uri="{FF2B5EF4-FFF2-40B4-BE49-F238E27FC236}">
                <a16:creationId xmlns:a16="http://schemas.microsoft.com/office/drawing/2014/main" id="{295C64DE-0DFB-4E93-8606-2629371FC23F}"/>
              </a:ext>
            </a:extLst>
          </p:cNvPr>
          <p:cNvSpPr>
            <a:spLocks noGrp="1"/>
          </p:cNvSpPr>
          <p:nvPr>
            <p:ph idx="1"/>
          </p:nvPr>
        </p:nvSpPr>
        <p:spPr>
          <a:xfrm>
            <a:off x="335902" y="1791479"/>
            <a:ext cx="11299371" cy="4655974"/>
          </a:xfrm>
          <a:solidFill>
            <a:schemeClr val="bg1"/>
          </a:solidFill>
        </p:spPr>
        <p:txBody>
          <a:bodyPr>
            <a:normAutofit fontScale="62500" lnSpcReduction="20000"/>
          </a:bodyPr>
          <a:lstStyle/>
          <a:p>
            <a:r>
              <a:rPr lang="en-US" sz="4600" b="1" dirty="0">
                <a:effectLst/>
                <a:latin typeface="Tahoma" panose="020B0604030504040204" pitchFamily="34" charset="0"/>
                <a:ea typeface="Tahoma" panose="020B0604030504040204" pitchFamily="34" charset="0"/>
                <a:cs typeface="Tahoma" panose="020B0604030504040204" pitchFamily="34" charset="0"/>
              </a:rPr>
              <a:t>We have been </a:t>
            </a:r>
            <a:r>
              <a:rPr lang="en-US" sz="4600" b="1" dirty="0">
                <a:solidFill>
                  <a:srgbClr val="FFFF00"/>
                </a:solidFill>
                <a:effectLst/>
                <a:latin typeface="Tahoma" panose="020B0604030504040204" pitchFamily="34" charset="0"/>
                <a:ea typeface="Tahoma" panose="020B0604030504040204" pitchFamily="34" charset="0"/>
                <a:cs typeface="Tahoma" panose="020B0604030504040204" pitchFamily="34" charset="0"/>
              </a:rPr>
              <a:t>called </a:t>
            </a:r>
            <a:r>
              <a:rPr lang="en-US" sz="4600" b="1" dirty="0">
                <a:effectLst/>
                <a:latin typeface="Tahoma" panose="020B0604030504040204" pitchFamily="34" charset="0"/>
                <a:ea typeface="Tahoma" panose="020B0604030504040204" pitchFamily="34" charset="0"/>
                <a:cs typeface="Tahoma" panose="020B0604030504040204" pitchFamily="34" charset="0"/>
              </a:rPr>
              <a:t>by God!</a:t>
            </a:r>
          </a:p>
          <a:p>
            <a:r>
              <a:rPr lang="en-US" sz="4600" b="1" dirty="0">
                <a:effectLst/>
                <a:latin typeface="Tahoma" panose="020B0604030504040204" pitchFamily="34" charset="0"/>
                <a:ea typeface="Tahoma" panose="020B0604030504040204" pitchFamily="34" charset="0"/>
                <a:cs typeface="Tahoma" panose="020B0604030504040204" pitchFamily="34" charset="0"/>
              </a:rPr>
              <a:t>The Purpose and call of God is to produce </a:t>
            </a:r>
            <a:r>
              <a:rPr lang="en-US" sz="4600" b="1" dirty="0">
                <a:solidFill>
                  <a:srgbClr val="FFFF00"/>
                </a:solidFill>
                <a:effectLst/>
                <a:latin typeface="Tahoma" panose="020B0604030504040204" pitchFamily="34" charset="0"/>
                <a:ea typeface="Tahoma" panose="020B0604030504040204" pitchFamily="34" charset="0"/>
                <a:cs typeface="Tahoma" panose="020B0604030504040204" pitchFamily="34" charset="0"/>
              </a:rPr>
              <a:t>praise and moral excellence</a:t>
            </a:r>
            <a:r>
              <a:rPr lang="en-US" sz="4600" b="1" dirty="0">
                <a:effectLst/>
                <a:latin typeface="Tahoma" panose="020B0604030504040204" pitchFamily="34" charset="0"/>
                <a:ea typeface="Tahoma" panose="020B0604030504040204" pitchFamily="34" charset="0"/>
                <a:cs typeface="Tahoma" panose="020B0604030504040204" pitchFamily="34" charset="0"/>
              </a:rPr>
              <a:t> in our lives – He want us to live like Jesus Christ.</a:t>
            </a:r>
          </a:p>
          <a:p>
            <a:r>
              <a:rPr lang="en-US" sz="4600" b="1" dirty="0">
                <a:effectLst/>
                <a:latin typeface="Tahoma" panose="020B0604030504040204" pitchFamily="34" charset="0"/>
                <a:ea typeface="Tahoma" panose="020B0604030504040204" pitchFamily="34" charset="0"/>
                <a:cs typeface="Tahoma" panose="020B0604030504040204" pitchFamily="34" charset="0"/>
              </a:rPr>
              <a:t>We have been given these </a:t>
            </a:r>
            <a:r>
              <a:rPr lang="en-US" sz="4600" b="1" dirty="0">
                <a:solidFill>
                  <a:srgbClr val="FFFF00"/>
                </a:solidFill>
                <a:effectLst/>
                <a:latin typeface="Tahoma" panose="020B0604030504040204" pitchFamily="34" charset="0"/>
                <a:ea typeface="Tahoma" panose="020B0604030504040204" pitchFamily="34" charset="0"/>
                <a:cs typeface="Tahoma" panose="020B0604030504040204" pitchFamily="34" charset="0"/>
              </a:rPr>
              <a:t>great and valuable resources and promises of God to fulfill His purpose </a:t>
            </a:r>
            <a:r>
              <a:rPr lang="en-US" sz="4600" b="1" dirty="0">
                <a:effectLst/>
                <a:latin typeface="Tahoma" panose="020B0604030504040204" pitchFamily="34" charset="0"/>
                <a:ea typeface="Tahoma" panose="020B0604030504040204" pitchFamily="34" charset="0"/>
                <a:cs typeface="Tahoma" panose="020B0604030504040204" pitchFamily="34" charset="0"/>
              </a:rPr>
              <a:t>(call) in the our lives. </a:t>
            </a:r>
          </a:p>
          <a:p>
            <a:r>
              <a:rPr lang="en-US" sz="4600" b="1" dirty="0">
                <a:effectLst/>
                <a:latin typeface="Tahoma" panose="020B0604030504040204" pitchFamily="34" charset="0"/>
                <a:ea typeface="Tahoma" panose="020B0604030504040204" pitchFamily="34" charset="0"/>
                <a:cs typeface="Tahoma" panose="020B0604030504040204" pitchFamily="34" charset="0"/>
              </a:rPr>
              <a:t>The promise of God in our lives is </a:t>
            </a:r>
            <a:r>
              <a:rPr lang="en-US" sz="4600" b="1" dirty="0">
                <a:solidFill>
                  <a:srgbClr val="FFFF00"/>
                </a:solidFill>
                <a:effectLst/>
                <a:latin typeface="Tahoma" panose="020B0604030504040204" pitchFamily="34" charset="0"/>
                <a:ea typeface="Tahoma" panose="020B0604030504040204" pitchFamily="34" charset="0"/>
                <a:cs typeface="Tahoma" panose="020B0604030504040204" pitchFamily="34" charset="0"/>
              </a:rPr>
              <a:t>the Divine Nature </a:t>
            </a:r>
            <a:r>
              <a:rPr lang="en-US" sz="4600" b="1" dirty="0">
                <a:effectLst/>
                <a:latin typeface="Tahoma" panose="020B0604030504040204" pitchFamily="34" charset="0"/>
                <a:ea typeface="Tahoma" panose="020B0604030504040204" pitchFamily="34" charset="0"/>
                <a:cs typeface="Tahoma" panose="020B0604030504040204" pitchFamily="34" charset="0"/>
              </a:rPr>
              <a:t>– God lives inside of us through the Holy Spirit. </a:t>
            </a:r>
          </a:p>
          <a:p>
            <a:endParaRPr lang="en-US" dirty="0"/>
          </a:p>
        </p:txBody>
      </p:sp>
    </p:spTree>
    <p:extLst>
      <p:ext uri="{BB962C8B-B14F-4D97-AF65-F5344CB8AC3E}">
        <p14:creationId xmlns:p14="http://schemas.microsoft.com/office/powerpoint/2010/main" val="4244732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282B7-0513-4816-8E25-68487491D511}"/>
              </a:ext>
            </a:extLst>
          </p:cNvPr>
          <p:cNvSpPr>
            <a:spLocks noGrp="1"/>
          </p:cNvSpPr>
          <p:nvPr>
            <p:ph type="title"/>
          </p:nvPr>
        </p:nvSpPr>
        <p:spPr>
          <a:xfrm>
            <a:off x="599091" y="609600"/>
            <a:ext cx="11004330" cy="1564433"/>
          </a:xfrm>
          <a:solidFill>
            <a:srgbClr val="C00000"/>
          </a:solidFill>
        </p:spPr>
        <p:txBody>
          <a:bodyPr>
            <a:normAutofit/>
          </a:bodyPr>
          <a:lstStyle/>
          <a:p>
            <a:r>
              <a:rPr lang="en-US" dirty="0">
                <a:latin typeface="Tahoma" panose="020B0604030504040204" pitchFamily="34" charset="0"/>
                <a:ea typeface="Tahoma" panose="020B0604030504040204" pitchFamily="34" charset="0"/>
                <a:cs typeface="Tahoma" panose="020B0604030504040204" pitchFamily="34" charset="0"/>
              </a:rPr>
              <a:t>We have been Called for:</a:t>
            </a:r>
          </a:p>
        </p:txBody>
      </p:sp>
      <p:sp>
        <p:nvSpPr>
          <p:cNvPr id="3" name="Content Placeholder 2">
            <a:extLst>
              <a:ext uri="{FF2B5EF4-FFF2-40B4-BE49-F238E27FC236}">
                <a16:creationId xmlns:a16="http://schemas.microsoft.com/office/drawing/2014/main" id="{32A02221-6F93-411D-AA6D-83D35054558B}"/>
              </a:ext>
            </a:extLst>
          </p:cNvPr>
          <p:cNvSpPr>
            <a:spLocks noGrp="1"/>
          </p:cNvSpPr>
          <p:nvPr>
            <p:ph idx="1"/>
          </p:nvPr>
        </p:nvSpPr>
        <p:spPr>
          <a:xfrm>
            <a:off x="599090" y="2553264"/>
            <a:ext cx="11004331" cy="3695136"/>
          </a:xfrm>
          <a:solidFill>
            <a:schemeClr val="bg1"/>
          </a:solidFill>
        </p:spPr>
        <p:txBody>
          <a:bodyPr>
            <a:normAutofit/>
          </a:bodyPr>
          <a:lstStyle/>
          <a:p>
            <a:r>
              <a:rPr lang="en-US" sz="3600" b="1" dirty="0">
                <a:solidFill>
                  <a:srgbClr val="FFFF00"/>
                </a:solidFill>
                <a:latin typeface="Tahoma" panose="020B0604030504040204" pitchFamily="34" charset="0"/>
                <a:ea typeface="Tahoma" panose="020B0604030504040204" pitchFamily="34" charset="0"/>
                <a:cs typeface="Tahoma" panose="020B0604030504040204" pitchFamily="34" charset="0"/>
              </a:rPr>
              <a:t>His Glory</a:t>
            </a:r>
            <a:r>
              <a:rPr lang="en-US" sz="3600" b="1" dirty="0">
                <a:latin typeface="Tahoma" panose="020B0604030504040204" pitchFamily="34" charset="0"/>
                <a:ea typeface="Tahoma" panose="020B0604030504040204" pitchFamily="34" charset="0"/>
                <a:cs typeface="Tahoma" panose="020B0604030504040204" pitchFamily="34" charset="0"/>
              </a:rPr>
              <a:t> – Worship and Praise.</a:t>
            </a:r>
          </a:p>
          <a:p>
            <a:r>
              <a:rPr lang="en-US" sz="3600" b="1" dirty="0">
                <a:solidFill>
                  <a:srgbClr val="FFFF00"/>
                </a:solidFill>
                <a:latin typeface="Tahoma" panose="020B0604030504040204" pitchFamily="34" charset="0"/>
                <a:ea typeface="Tahoma" panose="020B0604030504040204" pitchFamily="34" charset="0"/>
                <a:cs typeface="Tahoma" panose="020B0604030504040204" pitchFamily="34" charset="0"/>
              </a:rPr>
              <a:t>Our Virtue</a:t>
            </a:r>
            <a:r>
              <a:rPr lang="en-US" sz="3600" b="1" dirty="0">
                <a:latin typeface="Tahoma" panose="020B0604030504040204" pitchFamily="34" charset="0"/>
                <a:ea typeface="Tahoma" panose="020B0604030504040204" pitchFamily="34" charset="0"/>
                <a:cs typeface="Tahoma" panose="020B0604030504040204" pitchFamily="34" charset="0"/>
              </a:rPr>
              <a:t> – Spiritual and Moral Excellence.</a:t>
            </a:r>
          </a:p>
        </p:txBody>
      </p:sp>
    </p:spTree>
    <p:extLst>
      <p:ext uri="{BB962C8B-B14F-4D97-AF65-F5344CB8AC3E}">
        <p14:creationId xmlns:p14="http://schemas.microsoft.com/office/powerpoint/2010/main" val="3362447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49275-9E47-494C-BC90-B1D01A321FC5}"/>
              </a:ext>
            </a:extLst>
          </p:cNvPr>
          <p:cNvSpPr>
            <a:spLocks noGrp="1"/>
          </p:cNvSpPr>
          <p:nvPr>
            <p:ph type="title"/>
          </p:nvPr>
        </p:nvSpPr>
        <p:spPr>
          <a:xfrm>
            <a:off x="653143" y="609600"/>
            <a:ext cx="10907486" cy="1732384"/>
          </a:xfrm>
          <a:solidFill>
            <a:srgbClr val="C00000"/>
          </a:solidFill>
        </p:spPr>
        <p:txBody>
          <a:bodyPr>
            <a:normAutofit fontScale="90000"/>
          </a:bodyPr>
          <a:lstStyle/>
          <a:p>
            <a:br>
              <a:rPr lang="en-US" sz="3600" dirty="0">
                <a:latin typeface="Tahoma" panose="020B0604030504040204" pitchFamily="34" charset="0"/>
                <a:ea typeface="Tahoma" panose="020B0604030504040204" pitchFamily="34" charset="0"/>
                <a:cs typeface="Tahoma" panose="020B0604030504040204" pitchFamily="34" charset="0"/>
              </a:rPr>
            </a:br>
            <a:r>
              <a:rPr lang="en-US" sz="3600" dirty="0">
                <a:latin typeface="Tahoma" panose="020B0604030504040204" pitchFamily="34" charset="0"/>
                <a:ea typeface="Tahoma" panose="020B0604030504040204" pitchFamily="34" charset="0"/>
                <a:cs typeface="Tahoma" panose="020B0604030504040204" pitchFamily="34" charset="0"/>
              </a:rPr>
              <a:t>God’s Spiritual Addition is </a:t>
            </a:r>
            <a:br>
              <a:rPr lang="en-US" sz="3600" dirty="0">
                <a:latin typeface="Tahoma" panose="020B0604030504040204" pitchFamily="34" charset="0"/>
                <a:ea typeface="Tahoma" panose="020B0604030504040204" pitchFamily="34" charset="0"/>
                <a:cs typeface="Tahoma" panose="020B0604030504040204" pitchFamily="34" charset="0"/>
              </a:rPr>
            </a:br>
            <a:r>
              <a:rPr lang="en-US" sz="3600" dirty="0">
                <a:latin typeface="Tahoma" panose="020B0604030504040204" pitchFamily="34" charset="0"/>
                <a:ea typeface="Tahoma" panose="020B0604030504040204" pitchFamily="34" charset="0"/>
                <a:cs typeface="Tahoma" panose="020B0604030504040204" pitchFamily="34" charset="0"/>
              </a:rPr>
              <a:t>A Process for his Praise and </a:t>
            </a:r>
            <a:br>
              <a:rPr lang="en-US" sz="3600" dirty="0">
                <a:latin typeface="Tahoma" panose="020B0604030504040204" pitchFamily="34" charset="0"/>
                <a:ea typeface="Tahoma" panose="020B0604030504040204" pitchFamily="34" charset="0"/>
                <a:cs typeface="Tahoma" panose="020B0604030504040204" pitchFamily="34" charset="0"/>
              </a:rPr>
            </a:br>
            <a:r>
              <a:rPr lang="en-US" sz="3600" dirty="0">
                <a:latin typeface="Tahoma" panose="020B0604030504040204" pitchFamily="34" charset="0"/>
                <a:ea typeface="Tahoma" panose="020B0604030504040204" pitchFamily="34" charset="0"/>
                <a:cs typeface="Tahoma" panose="020B0604030504040204" pitchFamily="34" charset="0"/>
              </a:rPr>
              <a:t>our Moral Excellence.</a:t>
            </a:r>
            <a:br>
              <a:rPr lang="en-US" sz="3600" dirty="0">
                <a:latin typeface="Tahoma" panose="020B0604030504040204" pitchFamily="34" charset="0"/>
                <a:ea typeface="Tahoma" panose="020B0604030504040204" pitchFamily="34" charset="0"/>
                <a:cs typeface="Tahoma" panose="020B0604030504040204" pitchFamily="34" charset="0"/>
              </a:rPr>
            </a:br>
            <a:endParaRPr lang="en-US" sz="36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47D36EF7-6D6D-4934-8149-8BF20671A040}"/>
              </a:ext>
            </a:extLst>
          </p:cNvPr>
          <p:cNvSpPr>
            <a:spLocks noGrp="1"/>
          </p:cNvSpPr>
          <p:nvPr>
            <p:ph idx="1"/>
          </p:nvPr>
        </p:nvSpPr>
        <p:spPr>
          <a:xfrm>
            <a:off x="653142" y="2553264"/>
            <a:ext cx="10907485" cy="3695136"/>
          </a:xfrm>
          <a:solidFill>
            <a:schemeClr val="bg1"/>
          </a:solidFill>
        </p:spPr>
        <p:txBody>
          <a:bodyPr>
            <a:normAutofit/>
          </a:bodyPr>
          <a:lstStyle/>
          <a:p>
            <a:pPr marL="0" indent="0">
              <a:buNone/>
            </a:pPr>
            <a:r>
              <a:rPr lang="en-US" sz="3600" b="1" dirty="0">
                <a:latin typeface="Tahoma" panose="020B0604030504040204" pitchFamily="34" charset="0"/>
                <a:ea typeface="Tahoma" panose="020B0604030504040204" pitchFamily="34" charset="0"/>
                <a:cs typeface="Tahoma" panose="020B0604030504040204" pitchFamily="34" charset="0"/>
              </a:rPr>
              <a:t>2 Peter 1:5 – And beside this, giving </a:t>
            </a:r>
            <a:r>
              <a:rPr lang="en-US" sz="3600" b="1" dirty="0">
                <a:solidFill>
                  <a:srgbClr val="FFFF00"/>
                </a:solidFill>
                <a:latin typeface="Tahoma" panose="020B0604030504040204" pitchFamily="34" charset="0"/>
                <a:ea typeface="Tahoma" panose="020B0604030504040204" pitchFamily="34" charset="0"/>
                <a:cs typeface="Tahoma" panose="020B0604030504040204" pitchFamily="34" charset="0"/>
              </a:rPr>
              <a:t>all diligence</a:t>
            </a:r>
            <a:r>
              <a:rPr lang="en-US" sz="3600" b="1" dirty="0">
                <a:latin typeface="Tahoma" panose="020B0604030504040204" pitchFamily="34" charset="0"/>
                <a:ea typeface="Tahoma" panose="020B0604030504040204" pitchFamily="34" charset="0"/>
                <a:cs typeface="Tahoma" panose="020B0604030504040204" pitchFamily="34" charset="0"/>
              </a:rPr>
              <a:t>, </a:t>
            </a:r>
            <a:r>
              <a:rPr lang="en-US" sz="3600" b="1" dirty="0">
                <a:solidFill>
                  <a:srgbClr val="FFFF00"/>
                </a:solidFill>
                <a:latin typeface="Tahoma" panose="020B0604030504040204" pitchFamily="34" charset="0"/>
                <a:ea typeface="Tahoma" panose="020B0604030504040204" pitchFamily="34" charset="0"/>
                <a:cs typeface="Tahoma" panose="020B0604030504040204" pitchFamily="34" charset="0"/>
              </a:rPr>
              <a:t>add to your faith virtue</a:t>
            </a:r>
            <a:r>
              <a:rPr lang="en-US" sz="3600" b="1" dirty="0">
                <a:latin typeface="Tahoma" panose="020B0604030504040204" pitchFamily="34" charset="0"/>
                <a:ea typeface="Tahoma" panose="020B0604030504040204" pitchFamily="34" charset="0"/>
                <a:cs typeface="Tahoma" panose="020B0604030504040204" pitchFamily="34" charset="0"/>
              </a:rPr>
              <a:t>; and to virtue knowledge; </a:t>
            </a:r>
            <a:br>
              <a:rPr lang="en-US" sz="3600" b="1" dirty="0">
                <a:latin typeface="Tahoma" panose="020B0604030504040204" pitchFamily="34" charset="0"/>
                <a:ea typeface="Tahoma" panose="020B0604030504040204" pitchFamily="34" charset="0"/>
                <a:cs typeface="Tahoma" panose="020B0604030504040204" pitchFamily="34" charset="0"/>
              </a:rPr>
            </a:br>
            <a:endParaRPr lang="en-US" sz="3600" b="1"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sz="3200"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814007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C65AB-A96F-4049-A78D-B21CF663E18B}"/>
              </a:ext>
            </a:extLst>
          </p:cNvPr>
          <p:cNvSpPr>
            <a:spLocks noGrp="1"/>
          </p:cNvSpPr>
          <p:nvPr>
            <p:ph type="title"/>
          </p:nvPr>
        </p:nvSpPr>
        <p:spPr>
          <a:solidFill>
            <a:srgbClr val="C00000"/>
          </a:solidFill>
        </p:spPr>
        <p:txBody>
          <a:bodyPr/>
          <a:lstStyle/>
          <a:p>
            <a:r>
              <a:rPr lang="en-US" dirty="0">
                <a:latin typeface="Tahoma" panose="020B0604030504040204" pitchFamily="34" charset="0"/>
                <a:ea typeface="Tahoma" panose="020B0604030504040204" pitchFamily="34" charset="0"/>
                <a:cs typeface="Tahoma" panose="020B0604030504040204" pitchFamily="34" charset="0"/>
              </a:rPr>
              <a:t>Our text Presents Two Parts to the Process</a:t>
            </a:r>
          </a:p>
        </p:txBody>
      </p:sp>
      <p:sp>
        <p:nvSpPr>
          <p:cNvPr id="3" name="Content Placeholder 2">
            <a:extLst>
              <a:ext uri="{FF2B5EF4-FFF2-40B4-BE49-F238E27FC236}">
                <a16:creationId xmlns:a16="http://schemas.microsoft.com/office/drawing/2014/main" id="{61653CBF-EF6F-4054-85AE-60F414D44871}"/>
              </a:ext>
            </a:extLst>
          </p:cNvPr>
          <p:cNvSpPr>
            <a:spLocks noGrp="1"/>
          </p:cNvSpPr>
          <p:nvPr>
            <p:ph idx="1"/>
          </p:nvPr>
        </p:nvSpPr>
        <p:spPr>
          <a:xfrm>
            <a:off x="913794" y="2422635"/>
            <a:ext cx="10353762" cy="3695136"/>
          </a:xfrm>
        </p:spPr>
        <p:txBody>
          <a:bodyPr>
            <a:normAutofit/>
          </a:bodyPr>
          <a:lstStyle/>
          <a:p>
            <a:r>
              <a:rPr lang="en-US" sz="3600" b="1" dirty="0">
                <a:latin typeface="Tahoma" panose="020B0604030504040204" pitchFamily="34" charset="0"/>
                <a:ea typeface="Tahoma" panose="020B0604030504040204" pitchFamily="34" charset="0"/>
                <a:cs typeface="Tahoma" panose="020B0604030504040204" pitchFamily="34" charset="0"/>
              </a:rPr>
              <a:t>God Part – </a:t>
            </a:r>
            <a:r>
              <a:rPr lang="en-US" sz="3600" b="1" dirty="0">
                <a:solidFill>
                  <a:srgbClr val="FFFF00"/>
                </a:solidFill>
                <a:latin typeface="Tahoma" panose="020B0604030504040204" pitchFamily="34" charset="0"/>
                <a:ea typeface="Tahoma" panose="020B0604030504040204" pitchFamily="34" charset="0"/>
                <a:cs typeface="Tahoma" panose="020B0604030504040204" pitchFamily="34" charset="0"/>
              </a:rPr>
              <a:t>Salvation</a:t>
            </a:r>
            <a:r>
              <a:rPr lang="en-US" sz="3600" b="1" dirty="0">
                <a:latin typeface="Tahoma" panose="020B0604030504040204" pitchFamily="34" charset="0"/>
                <a:ea typeface="Tahoma" panose="020B0604030504040204" pitchFamily="34" charset="0"/>
                <a:cs typeface="Tahoma" panose="020B0604030504040204" pitchFamily="34" charset="0"/>
              </a:rPr>
              <a:t>, Divine </a:t>
            </a:r>
            <a:r>
              <a:rPr lang="en-US" sz="3600" b="1" dirty="0">
                <a:solidFill>
                  <a:srgbClr val="FFFF00"/>
                </a:solidFill>
                <a:latin typeface="Tahoma" panose="020B0604030504040204" pitchFamily="34" charset="0"/>
                <a:ea typeface="Tahoma" panose="020B0604030504040204" pitchFamily="34" charset="0"/>
                <a:cs typeface="Tahoma" panose="020B0604030504040204" pitchFamily="34" charset="0"/>
              </a:rPr>
              <a:t>Power</a:t>
            </a:r>
            <a:r>
              <a:rPr lang="en-US" sz="3600" b="1" dirty="0">
                <a:latin typeface="Tahoma" panose="020B0604030504040204" pitchFamily="34" charset="0"/>
                <a:ea typeface="Tahoma" panose="020B0604030504040204" pitchFamily="34" charset="0"/>
                <a:cs typeface="Tahoma" panose="020B0604030504040204" pitchFamily="34" charset="0"/>
              </a:rPr>
              <a:t> and </a:t>
            </a:r>
            <a:r>
              <a:rPr lang="en-US" sz="3600" b="1" dirty="0">
                <a:solidFill>
                  <a:srgbClr val="FFFF00"/>
                </a:solidFill>
                <a:latin typeface="Tahoma" panose="020B0604030504040204" pitchFamily="34" charset="0"/>
                <a:ea typeface="Tahoma" panose="020B0604030504040204" pitchFamily="34" charset="0"/>
                <a:cs typeface="Tahoma" panose="020B0604030504040204" pitchFamily="34" charset="0"/>
              </a:rPr>
              <a:t>Promises</a:t>
            </a:r>
            <a:r>
              <a:rPr lang="en-US" sz="3600" b="1" dirty="0">
                <a:latin typeface="Tahoma" panose="020B0604030504040204" pitchFamily="34" charset="0"/>
                <a:ea typeface="Tahoma" panose="020B0604030504040204" pitchFamily="34" charset="0"/>
                <a:cs typeface="Tahoma" panose="020B0604030504040204" pitchFamily="34" charset="0"/>
              </a:rPr>
              <a:t> that provide the </a:t>
            </a:r>
            <a:r>
              <a:rPr lang="en-US" sz="3600" b="1" dirty="0">
                <a:solidFill>
                  <a:srgbClr val="FFFF00"/>
                </a:solidFill>
                <a:latin typeface="Tahoma" panose="020B0604030504040204" pitchFamily="34" charset="0"/>
                <a:ea typeface="Tahoma" panose="020B0604030504040204" pitchFamily="34" charset="0"/>
                <a:cs typeface="Tahoma" panose="020B0604030504040204" pitchFamily="34" charset="0"/>
              </a:rPr>
              <a:t>resources </a:t>
            </a:r>
            <a:r>
              <a:rPr lang="en-US" sz="3600" b="1" dirty="0">
                <a:latin typeface="Tahoma" panose="020B0604030504040204" pitchFamily="34" charset="0"/>
                <a:ea typeface="Tahoma" panose="020B0604030504040204" pitchFamily="34" charset="0"/>
                <a:cs typeface="Tahoma" panose="020B0604030504040204" pitchFamily="34" charset="0"/>
              </a:rPr>
              <a:t>needed to produce </a:t>
            </a:r>
            <a:r>
              <a:rPr lang="en-US" sz="3600" b="1" dirty="0">
                <a:solidFill>
                  <a:srgbClr val="FFFF00"/>
                </a:solidFill>
                <a:latin typeface="Tahoma" panose="020B0604030504040204" pitchFamily="34" charset="0"/>
                <a:ea typeface="Tahoma" panose="020B0604030504040204" pitchFamily="34" charset="0"/>
                <a:cs typeface="Tahoma" panose="020B0604030504040204" pitchFamily="34" charset="0"/>
              </a:rPr>
              <a:t>glory </a:t>
            </a:r>
            <a:r>
              <a:rPr lang="en-US" sz="3600" b="1" dirty="0">
                <a:latin typeface="Tahoma" panose="020B0604030504040204" pitchFamily="34" charset="0"/>
                <a:ea typeface="Tahoma" panose="020B0604030504040204" pitchFamily="34" charset="0"/>
                <a:cs typeface="Tahoma" panose="020B0604030504040204" pitchFamily="34" charset="0"/>
              </a:rPr>
              <a:t>and </a:t>
            </a:r>
            <a:r>
              <a:rPr lang="en-US" sz="3600" b="1" dirty="0">
                <a:solidFill>
                  <a:srgbClr val="FFFF00"/>
                </a:solidFill>
                <a:latin typeface="Tahoma" panose="020B0604030504040204" pitchFamily="34" charset="0"/>
                <a:ea typeface="Tahoma" panose="020B0604030504040204" pitchFamily="34" charset="0"/>
                <a:cs typeface="Tahoma" panose="020B0604030504040204" pitchFamily="34" charset="0"/>
              </a:rPr>
              <a:t>excellence</a:t>
            </a:r>
            <a:r>
              <a:rPr lang="en-US" sz="3600" b="1" dirty="0">
                <a:latin typeface="Tahoma" panose="020B0604030504040204" pitchFamily="34" charset="0"/>
                <a:ea typeface="Tahoma" panose="020B0604030504040204" pitchFamily="34" charset="0"/>
                <a:cs typeface="Tahoma" panose="020B0604030504040204" pitchFamily="34" charset="0"/>
              </a:rPr>
              <a:t> in the Believer’s life.</a:t>
            </a:r>
          </a:p>
        </p:txBody>
      </p:sp>
    </p:spTree>
    <p:extLst>
      <p:ext uri="{BB962C8B-B14F-4D97-AF65-F5344CB8AC3E}">
        <p14:creationId xmlns:p14="http://schemas.microsoft.com/office/powerpoint/2010/main" val="2885410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C65AB-A96F-4049-A78D-B21CF663E18B}"/>
              </a:ext>
            </a:extLst>
          </p:cNvPr>
          <p:cNvSpPr>
            <a:spLocks noGrp="1"/>
          </p:cNvSpPr>
          <p:nvPr>
            <p:ph type="title"/>
          </p:nvPr>
        </p:nvSpPr>
        <p:spPr>
          <a:solidFill>
            <a:srgbClr val="C00000"/>
          </a:solidFill>
        </p:spPr>
        <p:txBody>
          <a:bodyPr/>
          <a:lstStyle/>
          <a:p>
            <a:r>
              <a:rPr lang="en-US" dirty="0">
                <a:latin typeface="Tahoma" panose="020B0604030504040204" pitchFamily="34" charset="0"/>
                <a:ea typeface="Tahoma" panose="020B0604030504040204" pitchFamily="34" charset="0"/>
                <a:cs typeface="Tahoma" panose="020B0604030504040204" pitchFamily="34" charset="0"/>
              </a:rPr>
              <a:t>Our text Presents Two Parts to the Process</a:t>
            </a:r>
          </a:p>
        </p:txBody>
      </p:sp>
      <p:sp>
        <p:nvSpPr>
          <p:cNvPr id="3" name="Content Placeholder 2">
            <a:extLst>
              <a:ext uri="{FF2B5EF4-FFF2-40B4-BE49-F238E27FC236}">
                <a16:creationId xmlns:a16="http://schemas.microsoft.com/office/drawing/2014/main" id="{61653CBF-EF6F-4054-85AE-60F414D44871}"/>
              </a:ext>
            </a:extLst>
          </p:cNvPr>
          <p:cNvSpPr>
            <a:spLocks noGrp="1"/>
          </p:cNvSpPr>
          <p:nvPr>
            <p:ph idx="1"/>
          </p:nvPr>
        </p:nvSpPr>
        <p:spPr>
          <a:xfrm>
            <a:off x="913793" y="2835132"/>
            <a:ext cx="10353762" cy="1738818"/>
          </a:xfrm>
          <a:solidFill>
            <a:schemeClr val="bg1"/>
          </a:solidFill>
        </p:spPr>
        <p:txBody>
          <a:bodyPr>
            <a:normAutofit/>
          </a:bodyPr>
          <a:lstStyle/>
          <a:p>
            <a:r>
              <a:rPr lang="en-US" sz="3600" b="1" dirty="0">
                <a:latin typeface="Tahoma" panose="020B0604030504040204" pitchFamily="34" charset="0"/>
                <a:ea typeface="Tahoma" panose="020B0604030504040204" pitchFamily="34" charset="0"/>
                <a:cs typeface="Tahoma" panose="020B0604030504040204" pitchFamily="34" charset="0"/>
              </a:rPr>
              <a:t>Our Part, the Believer – </a:t>
            </a:r>
            <a:r>
              <a:rPr lang="en-US" sz="3600" b="1" dirty="0">
                <a:solidFill>
                  <a:srgbClr val="FFFF00"/>
                </a:solidFill>
                <a:latin typeface="Tahoma" panose="020B0604030504040204" pitchFamily="34" charset="0"/>
                <a:ea typeface="Tahoma" panose="020B0604030504040204" pitchFamily="34" charset="0"/>
                <a:cs typeface="Tahoma" panose="020B0604030504040204" pitchFamily="34" charset="0"/>
              </a:rPr>
              <a:t>Faith</a:t>
            </a:r>
            <a:r>
              <a:rPr lang="en-US" sz="3600" b="1" dirty="0">
                <a:latin typeface="Tahoma" panose="020B0604030504040204" pitchFamily="34" charset="0"/>
                <a:ea typeface="Tahoma" panose="020B0604030504040204" pitchFamily="34" charset="0"/>
                <a:cs typeface="Tahoma" panose="020B0604030504040204" pitchFamily="34" charset="0"/>
              </a:rPr>
              <a:t> and </a:t>
            </a:r>
            <a:r>
              <a:rPr lang="en-US" sz="3600" b="1" dirty="0">
                <a:solidFill>
                  <a:srgbClr val="FFFF00"/>
                </a:solidFill>
                <a:latin typeface="Tahoma" panose="020B0604030504040204" pitchFamily="34" charset="0"/>
                <a:ea typeface="Tahoma" panose="020B0604030504040204" pitchFamily="34" charset="0"/>
                <a:cs typeface="Tahoma" panose="020B0604030504040204" pitchFamily="34" charset="0"/>
              </a:rPr>
              <a:t>Diligence</a:t>
            </a:r>
            <a:r>
              <a:rPr lang="en-US" sz="3600" b="1" dirty="0">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3239193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Damask</Template>
  <TotalTime>163</TotalTime>
  <Words>1383</Words>
  <Application>Microsoft Office PowerPoint</Application>
  <PresentationFormat>Widescreen</PresentationFormat>
  <Paragraphs>104</Paragraphs>
  <Slides>19</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Bookman Old Style</vt:lpstr>
      <vt:lpstr>Calibri</vt:lpstr>
      <vt:lpstr>Rockwell</vt:lpstr>
      <vt:lpstr>Tahoma</vt:lpstr>
      <vt:lpstr>Damask</vt:lpstr>
      <vt:lpstr>Pursuing  his glory &amp;  our excellence </vt:lpstr>
      <vt:lpstr>2 Peter 1:3-9</vt:lpstr>
      <vt:lpstr>PowerPoint Presentation</vt:lpstr>
      <vt:lpstr>PowerPoint Presentation</vt:lpstr>
      <vt:lpstr>Summarize Last week</vt:lpstr>
      <vt:lpstr>We have been Called for:</vt:lpstr>
      <vt:lpstr> God’s Spiritual Addition is  A Process for his Praise and  our Moral Excellence. </vt:lpstr>
      <vt:lpstr>Our text Presents Two Parts to the Process</vt:lpstr>
      <vt:lpstr>Our text Presents Two Parts to the Process</vt:lpstr>
      <vt:lpstr>Our part</vt:lpstr>
      <vt:lpstr>“Giving all diligence” (V.5a)</vt:lpstr>
      <vt:lpstr>“ADD TO YOUR FAITH” (v.5)</vt:lpstr>
      <vt:lpstr>PowerPoint Presentation</vt:lpstr>
      <vt:lpstr>The Wrong Additives  </vt:lpstr>
      <vt:lpstr>PowerPoint Presentation</vt:lpstr>
      <vt:lpstr>1) Add to your faith virtue. </vt:lpstr>
      <vt:lpstr>How Do we Add Virtue to Our Faith?</vt:lpstr>
      <vt:lpstr>PowerPoint Presentation</vt:lpstr>
      <vt:lpstr>Pursuing  his glory &amp;  our excellence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Pursuing  his glory &amp;  our excellence</dc:title>
  <dc:creator>Roe</dc:creator>
  <cp:lastModifiedBy>Roe</cp:lastModifiedBy>
  <cp:revision>18</cp:revision>
  <cp:lastPrinted>2020-01-12T15:46:20Z</cp:lastPrinted>
  <dcterms:created xsi:type="dcterms:W3CDTF">2020-01-08T16:40:22Z</dcterms:created>
  <dcterms:modified xsi:type="dcterms:W3CDTF">2020-01-12T15:53:57Z</dcterms:modified>
</cp:coreProperties>
</file>