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8" r:id="rId2"/>
    <p:sldId id="262" r:id="rId3"/>
    <p:sldId id="259" r:id="rId4"/>
    <p:sldId id="260" r:id="rId5"/>
    <p:sldId id="261" r:id="rId6"/>
    <p:sldId id="263" r:id="rId7"/>
    <p:sldId id="264" r:id="rId8"/>
    <p:sldId id="265" r:id="rId9"/>
    <p:sldId id="267" r:id="rId10"/>
    <p:sldId id="268" r:id="rId11"/>
    <p:sldId id="269" r:id="rId12"/>
    <p:sldId id="266" r:id="rId13"/>
    <p:sldId id="270" r:id="rId14"/>
    <p:sldId id="271" r:id="rId15"/>
    <p:sldId id="272" r:id="rId16"/>
    <p:sldId id="273" r:id="rId1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643" y="72"/>
      </p:cViewPr>
      <p:guideLst>
        <p:guide orient="horz" pos="2160"/>
        <p:guide pos="3840"/>
      </p:guideLst>
    </p:cSldViewPr>
  </p:slideViewPr>
  <p:notesTextViewPr>
    <p:cViewPr>
      <p:scale>
        <a:sx n="1" d="1"/>
        <a:sy n="1" d="1"/>
      </p:scale>
      <p:origin x="0" y="0"/>
    </p:cViewPr>
  </p:notesTextViewPr>
  <p:notesViewPr>
    <p:cSldViewPr snapToGrid="0" showGuides="1">
      <p:cViewPr>
        <p:scale>
          <a:sx n="100" d="100"/>
          <a:sy n="100" d="100"/>
        </p:scale>
        <p:origin x="2323" y="-108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5E1DDD2-C514-4CCA-9352-57B065C7741C}" type="datetimeFigureOut">
              <a:rPr lang="en-US" smtClean="0"/>
              <a:t>11/10/2019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C0201EE-5657-4BBE-96F4-33FF0721C29D}" type="slidenum">
              <a:rPr lang="en-US" smtClean="0"/>
              <a:t>‹#›</a:t>
            </a:fld>
            <a:endParaRPr lang="en-US"/>
          </a:p>
        </p:txBody>
      </p:sp>
    </p:spTree>
    <p:extLst>
      <p:ext uri="{BB962C8B-B14F-4D97-AF65-F5344CB8AC3E}">
        <p14:creationId xmlns:p14="http://schemas.microsoft.com/office/powerpoint/2010/main" val="57174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wrote both letters to Thessalonian Christians from Corinth. A City that he spent some 18 months in. He wrote the First Letter in his first few months there after receiving Timothy great report about them. </a:t>
            </a:r>
          </a:p>
          <a:p>
            <a:r>
              <a:rPr lang="en-US" dirty="0"/>
              <a:t>A  few months after the first letter he wrote the second letter to them. We do not know what prompted him writing the Second Letter. This powerful and rich letter brought the church great instruction and encouragement.</a:t>
            </a:r>
          </a:p>
          <a:p>
            <a:endParaRPr lang="en-US" dirty="0"/>
          </a:p>
          <a:p>
            <a:pPr marL="236578" indent="-236578">
              <a:buAutoNum type="arabicParenR"/>
            </a:pPr>
            <a:r>
              <a:rPr lang="en-US" dirty="0"/>
              <a:t>He offered them spiritual encouragement for the hardship they were facing.</a:t>
            </a:r>
          </a:p>
          <a:p>
            <a:endParaRPr lang="en-US" dirty="0"/>
          </a:p>
          <a:p>
            <a:r>
              <a:rPr lang="en-US" dirty="0"/>
              <a:t>2)  He address the confusion that still existence about the Second Coming of Christ.</a:t>
            </a:r>
          </a:p>
          <a:p>
            <a:endParaRPr lang="en-US" dirty="0"/>
          </a:p>
          <a:p>
            <a:pPr marL="236578" indent="-236578">
              <a:buAutoNum type="arabicParenR" startAt="3"/>
            </a:pPr>
            <a:r>
              <a:rPr lang="en-US" dirty="0"/>
              <a:t>He address the conduct of Christians that had become idle just sitting around</a:t>
            </a:r>
          </a:p>
          <a:p>
            <a:r>
              <a:rPr lang="en-US" dirty="0"/>
              <a:t>      waiting for the return of Christ rather than serving.  </a:t>
            </a:r>
          </a:p>
          <a:p>
            <a:endParaRPr lang="en-US" dirty="0"/>
          </a:p>
          <a:p>
            <a:pPr marL="177433" indent="-177433">
              <a:buFont typeface="Arial" panose="020B0604020202020204" pitchFamily="34" charset="0"/>
              <a:buChar char="•"/>
            </a:pPr>
            <a:r>
              <a:rPr lang="en-US" dirty="0"/>
              <a:t>The First Chapter deals subject of having spiritual perseverance in face of hardships.</a:t>
            </a:r>
          </a:p>
          <a:p>
            <a:pPr marL="177433" indent="-177433">
              <a:buFont typeface="Arial" panose="020B0604020202020204" pitchFamily="34" charset="0"/>
              <a:buChar char="•"/>
            </a:pPr>
            <a:r>
              <a:rPr lang="en-US" dirty="0"/>
              <a:t>In the Second Chapter Paul straightens out the beliefs about the Second Coming. </a:t>
            </a:r>
          </a:p>
          <a:p>
            <a:pPr marL="177433" indent="-177433">
              <a:buFont typeface="Arial" panose="020B0604020202020204" pitchFamily="34" charset="0"/>
              <a:buChar char="•"/>
            </a:pPr>
            <a:r>
              <a:rPr lang="en-US" dirty="0"/>
              <a:t>Third Chapter, he rebuke those who had become spiritually lazy.   </a:t>
            </a:r>
          </a:p>
        </p:txBody>
      </p:sp>
      <p:sp>
        <p:nvSpPr>
          <p:cNvPr id="4" name="Slide Number Placeholder 3"/>
          <p:cNvSpPr>
            <a:spLocks noGrp="1"/>
          </p:cNvSpPr>
          <p:nvPr>
            <p:ph type="sldNum" sz="quarter" idx="5"/>
          </p:nvPr>
        </p:nvSpPr>
        <p:spPr/>
        <p:txBody>
          <a:bodyPr/>
          <a:lstStyle/>
          <a:p>
            <a:pPr defTabSz="467776">
              <a:defRPr/>
            </a:pPr>
            <a:fld id="{095524D5-4EEE-4829-9FE2-0927D7384086}" type="slidenum">
              <a:rPr lang="en-US">
                <a:solidFill>
                  <a:prstClr val="black"/>
                </a:solidFill>
                <a:latin typeface="Calibri" panose="020F0502020204030204"/>
              </a:rPr>
              <a:pPr defTabSz="46777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9178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201EE-5657-4BBE-96F4-33FF0721C29D}" type="slidenum">
              <a:rPr lang="en-US" smtClean="0"/>
              <a:t>10</a:t>
            </a:fld>
            <a:endParaRPr lang="en-US"/>
          </a:p>
        </p:txBody>
      </p:sp>
    </p:spTree>
    <p:extLst>
      <p:ext uri="{BB962C8B-B14F-4D97-AF65-F5344CB8AC3E}">
        <p14:creationId xmlns:p14="http://schemas.microsoft.com/office/powerpoint/2010/main" val="306193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righteous God can only give justice.</a:t>
            </a:r>
          </a:p>
          <a:p>
            <a:endParaRPr lang="en-US" dirty="0"/>
          </a:p>
          <a:p>
            <a:r>
              <a:rPr lang="en-US" dirty="0"/>
              <a:t>Man is not helpless – man chooses his rebellion he walks the path of rebel that seeks his own glory and desires a part from God.</a:t>
            </a:r>
          </a:p>
          <a:p>
            <a:endParaRPr lang="en-US" dirty="0"/>
          </a:p>
          <a:p>
            <a:r>
              <a:rPr lang="en-US" b="1" dirty="0"/>
              <a:t>Romans 1:18 – </a:t>
            </a:r>
            <a:r>
              <a:rPr lang="en-US" dirty="0"/>
              <a:t>For the wrath of God is revealed from heaven against all ungodliness and unrighteousness of men, who hold the truth in unrighteousness; </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0C0201EE-5657-4BBE-96F4-33FF0721C29D}" type="slidenum">
              <a:rPr lang="en-US" smtClean="0"/>
              <a:t>11</a:t>
            </a:fld>
            <a:endParaRPr lang="en-US"/>
          </a:p>
        </p:txBody>
      </p:sp>
    </p:spTree>
    <p:extLst>
      <p:ext uri="{BB962C8B-B14F-4D97-AF65-F5344CB8AC3E}">
        <p14:creationId xmlns:p14="http://schemas.microsoft.com/office/powerpoint/2010/main" val="2980859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Afflict means to strike – all those who through century has persecuted the church and the people of God will be judged.</a:t>
            </a:r>
          </a:p>
        </p:txBody>
      </p:sp>
      <p:sp>
        <p:nvSpPr>
          <p:cNvPr id="4" name="Slide Number Placeholder 3"/>
          <p:cNvSpPr>
            <a:spLocks noGrp="1"/>
          </p:cNvSpPr>
          <p:nvPr>
            <p:ph type="sldNum" sz="quarter" idx="5"/>
          </p:nvPr>
        </p:nvSpPr>
        <p:spPr/>
        <p:txBody>
          <a:bodyPr/>
          <a:lstStyle/>
          <a:p>
            <a:fld id="{0C0201EE-5657-4BBE-96F4-33FF0721C29D}" type="slidenum">
              <a:rPr lang="en-US" smtClean="0"/>
              <a:t>12</a:t>
            </a:fld>
            <a:endParaRPr lang="en-US"/>
          </a:p>
        </p:txBody>
      </p:sp>
    </p:spTree>
    <p:extLst>
      <p:ext uri="{BB962C8B-B14F-4D97-AF65-F5344CB8AC3E}">
        <p14:creationId xmlns:p14="http://schemas.microsoft.com/office/powerpoint/2010/main" val="4063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8978" y="4271685"/>
            <a:ext cx="5892119" cy="3809881"/>
          </a:xfrm>
        </p:spPr>
        <p:txBody>
          <a:bodyPr/>
          <a:lstStyle/>
          <a:p>
            <a:pPr marL="231229" indent="-231229">
              <a:buAutoNum type="arabicParenR"/>
            </a:pPr>
            <a:r>
              <a:rPr lang="en-US" dirty="0"/>
              <a:t>They do not know God – it is about a relationship not a religious practice or even some belief – it is about a personal knowledge of God.</a:t>
            </a:r>
          </a:p>
          <a:p>
            <a:endParaRPr lang="en-US" dirty="0"/>
          </a:p>
          <a:p>
            <a:r>
              <a:rPr lang="en-US" b="1" dirty="0"/>
              <a:t>John 17:3 – </a:t>
            </a:r>
            <a:r>
              <a:rPr lang="en-US" dirty="0"/>
              <a:t>And this is life eternal, that they might know thee the only true God, and Jesus Christ, whom thou hast sent. </a:t>
            </a:r>
          </a:p>
          <a:p>
            <a:endParaRPr lang="en-US" dirty="0"/>
          </a:p>
          <a:p>
            <a:r>
              <a:rPr lang="en-US" b="1" dirty="0"/>
              <a:t>Ephesians 2:12 – </a:t>
            </a:r>
            <a:r>
              <a:rPr lang="en-US" dirty="0"/>
              <a:t>That at that time ye were without Christ, being aliens from the commonwealth of Israel, and strangers from the covenants of promise, having no hope, and without God in the world: </a:t>
            </a:r>
          </a:p>
          <a:p>
            <a:endParaRPr lang="en-US" dirty="0"/>
          </a:p>
          <a:p>
            <a:r>
              <a:rPr lang="en-US" dirty="0"/>
              <a:t>2) Those who obey not Gospel – refuse the invitation or call of salvation – they were expose to it but refuse to receive it by faith. The Gospel call is not a suggestion but command </a:t>
            </a:r>
          </a:p>
          <a:p>
            <a:endParaRPr lang="en-US" dirty="0"/>
          </a:p>
          <a:p>
            <a:r>
              <a:rPr lang="en-US" b="1" dirty="0"/>
              <a:t>Matthew 7:21-23 – </a:t>
            </a:r>
            <a:r>
              <a:rPr lang="en-US" dirty="0"/>
              <a:t>Not every one that saith unto me, Lord, Lord, shall enter into the kingdom of heaven; but he that doeth the will of my Father which is in heaven. </a:t>
            </a:r>
            <a:br>
              <a:rPr lang="en-US" dirty="0"/>
            </a:br>
            <a:r>
              <a:rPr lang="en-US" baseline="30000" dirty="0"/>
              <a:t>22 </a:t>
            </a:r>
            <a:r>
              <a:rPr lang="en-US" dirty="0"/>
              <a:t> Many will say to me in that day, Lord, Lord, have we not prophesied in thy name? and in thy name have cast out devils? and in thy name done many wonderful works? </a:t>
            </a:r>
            <a:br>
              <a:rPr lang="en-US" dirty="0"/>
            </a:br>
            <a:r>
              <a:rPr lang="en-US" baseline="30000" dirty="0"/>
              <a:t>23 </a:t>
            </a:r>
            <a:r>
              <a:rPr lang="en-US" dirty="0"/>
              <a:t> And then will I profess unto them, I never knew you: depart from me, ye that work iniquity. </a:t>
            </a: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0C0201EE-5657-4BBE-96F4-33FF0721C29D}" type="slidenum">
              <a:rPr lang="en-US" smtClean="0"/>
              <a:t>13</a:t>
            </a:fld>
            <a:endParaRPr lang="en-US"/>
          </a:p>
        </p:txBody>
      </p:sp>
    </p:spTree>
    <p:extLst>
      <p:ext uri="{BB962C8B-B14F-4D97-AF65-F5344CB8AC3E}">
        <p14:creationId xmlns:p14="http://schemas.microsoft.com/office/powerpoint/2010/main" val="375584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Thessalonians 1:6-8 </a:t>
            </a:r>
            <a:br>
              <a:rPr lang="en-US" dirty="0"/>
            </a:br>
            <a:r>
              <a:rPr lang="en-US" baseline="30000" dirty="0"/>
              <a:t>6 </a:t>
            </a:r>
            <a:r>
              <a:rPr lang="en-US" dirty="0"/>
              <a:t> Seeing </a:t>
            </a:r>
            <a:r>
              <a:rPr lang="en-US" i="1" dirty="0"/>
              <a:t>it is</a:t>
            </a:r>
            <a:r>
              <a:rPr lang="en-US" dirty="0"/>
              <a:t> a righteous thing with God to recompense tribulation to them that trouble you; </a:t>
            </a:r>
            <a:br>
              <a:rPr lang="en-US" dirty="0"/>
            </a:br>
            <a:r>
              <a:rPr lang="en-US" baseline="30000" dirty="0"/>
              <a:t>7 </a:t>
            </a:r>
            <a:r>
              <a:rPr lang="en-US" dirty="0"/>
              <a:t> And to you who are troubled rest with us, when the Lord Jesus shall be revealed from heaven with his mighty angels, </a:t>
            </a:r>
            <a:br>
              <a:rPr lang="en-US" dirty="0"/>
            </a:br>
            <a:r>
              <a:rPr lang="en-US" baseline="30000" dirty="0"/>
              <a:t>8 </a:t>
            </a:r>
            <a:r>
              <a:rPr lang="en-US" dirty="0"/>
              <a:t> In flaming fire taking vengeance on them that know not God, and that obey not the gospel of our Lord Jesus Christ</a:t>
            </a:r>
            <a:br>
              <a:rPr lang="en-US" dirty="0"/>
            </a:br>
            <a:r>
              <a:rPr lang="en-US" baseline="30000" dirty="0"/>
              <a:t>9 </a:t>
            </a:r>
            <a:r>
              <a:rPr lang="en-US" dirty="0"/>
              <a:t> Who shall be punished with everlasting destruction from the presence of the Lord, and from the glory of his power; </a:t>
            </a:r>
            <a:br>
              <a:rPr lang="en-US" dirty="0"/>
            </a:br>
            <a:endParaRPr lang="en-US" dirty="0"/>
          </a:p>
        </p:txBody>
      </p:sp>
      <p:sp>
        <p:nvSpPr>
          <p:cNvPr id="4" name="Slide Number Placeholder 3"/>
          <p:cNvSpPr>
            <a:spLocks noGrp="1"/>
          </p:cNvSpPr>
          <p:nvPr>
            <p:ph type="sldNum" sz="quarter" idx="5"/>
          </p:nvPr>
        </p:nvSpPr>
        <p:spPr/>
        <p:txBody>
          <a:bodyPr/>
          <a:lstStyle/>
          <a:p>
            <a:fld id="{0C0201EE-5657-4BBE-96F4-33FF0721C29D}" type="slidenum">
              <a:rPr lang="en-US" smtClean="0"/>
              <a:t>14</a:t>
            </a:fld>
            <a:endParaRPr lang="en-US"/>
          </a:p>
        </p:txBody>
      </p:sp>
    </p:spTree>
    <p:extLst>
      <p:ext uri="{BB962C8B-B14F-4D97-AF65-F5344CB8AC3E}">
        <p14:creationId xmlns:p14="http://schemas.microsoft.com/office/powerpoint/2010/main" val="1327361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201EE-5657-4BBE-96F4-33FF0721C29D}" type="slidenum">
              <a:rPr lang="en-US" smtClean="0"/>
              <a:t>15</a:t>
            </a:fld>
            <a:endParaRPr lang="en-US"/>
          </a:p>
        </p:txBody>
      </p:sp>
    </p:spTree>
    <p:extLst>
      <p:ext uri="{BB962C8B-B14F-4D97-AF65-F5344CB8AC3E}">
        <p14:creationId xmlns:p14="http://schemas.microsoft.com/office/powerpoint/2010/main" val="1073013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201EE-5657-4BBE-96F4-33FF0721C29D}" type="slidenum">
              <a:rPr lang="en-US" smtClean="0"/>
              <a:t>16</a:t>
            </a:fld>
            <a:endParaRPr lang="en-US"/>
          </a:p>
        </p:txBody>
      </p:sp>
    </p:spTree>
    <p:extLst>
      <p:ext uri="{BB962C8B-B14F-4D97-AF65-F5344CB8AC3E}">
        <p14:creationId xmlns:p14="http://schemas.microsoft.com/office/powerpoint/2010/main" val="294774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201EE-5657-4BBE-96F4-33FF0721C29D}" type="slidenum">
              <a:rPr lang="en-US" smtClean="0"/>
              <a:t>2</a:t>
            </a:fld>
            <a:endParaRPr lang="en-US"/>
          </a:p>
        </p:txBody>
      </p:sp>
    </p:spTree>
    <p:extLst>
      <p:ext uri="{BB962C8B-B14F-4D97-AF65-F5344CB8AC3E}">
        <p14:creationId xmlns:p14="http://schemas.microsoft.com/office/powerpoint/2010/main" val="63706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0201EE-5657-4BBE-96F4-33FF0721C29D}" type="slidenum">
              <a:rPr lang="en-US" smtClean="0"/>
              <a:t>3</a:t>
            </a:fld>
            <a:endParaRPr lang="en-US"/>
          </a:p>
        </p:txBody>
      </p:sp>
    </p:spTree>
    <p:extLst>
      <p:ext uri="{BB962C8B-B14F-4D97-AF65-F5344CB8AC3E}">
        <p14:creationId xmlns:p14="http://schemas.microsoft.com/office/powerpoint/2010/main" val="230637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57D21C-8C0D-4A01-AD7A-8D291AAE06CA}" type="slidenum">
              <a:rPr lang="en-US" smtClean="0"/>
              <a:t>4</a:t>
            </a:fld>
            <a:endParaRPr lang="en-US"/>
          </a:p>
        </p:txBody>
      </p:sp>
    </p:spTree>
    <p:extLst>
      <p:ext uri="{BB962C8B-B14F-4D97-AF65-F5344CB8AC3E}">
        <p14:creationId xmlns:p14="http://schemas.microsoft.com/office/powerpoint/2010/main" val="114306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begins at </a:t>
            </a:r>
          </a:p>
        </p:txBody>
      </p:sp>
      <p:sp>
        <p:nvSpPr>
          <p:cNvPr id="4" name="Slide Number Placeholder 3"/>
          <p:cNvSpPr>
            <a:spLocks noGrp="1"/>
          </p:cNvSpPr>
          <p:nvPr>
            <p:ph type="sldNum" sz="quarter" idx="5"/>
          </p:nvPr>
        </p:nvSpPr>
        <p:spPr/>
        <p:txBody>
          <a:bodyPr/>
          <a:lstStyle/>
          <a:p>
            <a:fld id="{8457D21C-8C0D-4A01-AD7A-8D291AAE06CA}" type="slidenum">
              <a:rPr lang="en-US" smtClean="0"/>
              <a:t>5</a:t>
            </a:fld>
            <a:endParaRPr lang="en-US"/>
          </a:p>
        </p:txBody>
      </p:sp>
    </p:spTree>
    <p:extLst>
      <p:ext uri="{BB962C8B-B14F-4D97-AF65-F5344CB8AC3E}">
        <p14:creationId xmlns:p14="http://schemas.microsoft.com/office/powerpoint/2010/main" val="2990274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229" indent="-231229">
              <a:buAutoNum type="arabicParenR"/>
            </a:pPr>
            <a:r>
              <a:rPr lang="en-US" dirty="0"/>
              <a:t>It is an end of the suffering for the Saints of God, they now can rest because of King Jesus.</a:t>
            </a:r>
          </a:p>
          <a:p>
            <a:endParaRPr lang="en-US" dirty="0"/>
          </a:p>
          <a:p>
            <a:pPr marL="231229" indent="-231229">
              <a:buAutoNum type="arabicParenR" startAt="2"/>
            </a:pPr>
            <a:r>
              <a:rPr lang="en-US" dirty="0"/>
              <a:t>It is the end of the cursed order of sin, it now time for King Jesus to set up His Kingdom and rule and reign.</a:t>
            </a:r>
          </a:p>
          <a:p>
            <a:endParaRPr lang="en-US" dirty="0"/>
          </a:p>
          <a:p>
            <a:r>
              <a:rPr lang="en-US" dirty="0"/>
              <a:t>3)  It is time for injustice and sinful rebellion to be judge – God Child can take their rest – King Jesus is in Order.</a:t>
            </a:r>
          </a:p>
        </p:txBody>
      </p:sp>
      <p:sp>
        <p:nvSpPr>
          <p:cNvPr id="4" name="Slide Number Placeholder 3"/>
          <p:cNvSpPr>
            <a:spLocks noGrp="1"/>
          </p:cNvSpPr>
          <p:nvPr>
            <p:ph type="sldNum" sz="quarter" idx="5"/>
          </p:nvPr>
        </p:nvSpPr>
        <p:spPr/>
        <p:txBody>
          <a:bodyPr/>
          <a:lstStyle/>
          <a:p>
            <a:fld id="{0C0201EE-5657-4BBE-96F4-33FF0721C29D}" type="slidenum">
              <a:rPr lang="en-US" smtClean="0"/>
              <a:t>6</a:t>
            </a:fld>
            <a:endParaRPr lang="en-US"/>
          </a:p>
        </p:txBody>
      </p:sp>
    </p:spTree>
    <p:extLst>
      <p:ext uri="{BB962C8B-B14F-4D97-AF65-F5344CB8AC3E}">
        <p14:creationId xmlns:p14="http://schemas.microsoft.com/office/powerpoint/2010/main" val="418610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Matthew 24:30-31 – </a:t>
            </a:r>
            <a:r>
              <a:rPr lang="en-US" dirty="0"/>
              <a:t>And then shall appear the sign of the Son of man in heaven: and then shall all the tribes of the earth mourn, and they shall see the Son of man coming in the clouds of heaven with power and great glory. </a:t>
            </a:r>
            <a:br>
              <a:rPr lang="en-US" dirty="0"/>
            </a:br>
            <a:r>
              <a:rPr lang="en-US" baseline="30000" dirty="0"/>
              <a:t>31 </a:t>
            </a:r>
            <a:r>
              <a:rPr lang="en-US" dirty="0"/>
              <a:t> And he shall send his angels with a great sound of a trumpet, and they shall gather together his elect from the four winds, from one end of heaven to the other.</a:t>
            </a:r>
          </a:p>
          <a:p>
            <a:endParaRPr lang="en-US" dirty="0"/>
          </a:p>
          <a:p>
            <a:r>
              <a:rPr lang="en-US" b="1" dirty="0"/>
              <a:t>Matthew 13:49 – </a:t>
            </a:r>
            <a:r>
              <a:rPr lang="en-US" dirty="0"/>
              <a:t>So shall it be at the end of the world: the angels shall come forth, and sever the wicked from among the just, </a:t>
            </a:r>
            <a:br>
              <a:rPr lang="en-US" dirty="0"/>
            </a:br>
            <a:r>
              <a:rPr lang="en-US" baseline="30000" dirty="0"/>
              <a:t>50 </a:t>
            </a:r>
            <a:r>
              <a:rPr lang="en-US" dirty="0"/>
              <a:t> And shall cast them into the furnace of fire: there shall be wailing and gnashing of teeth. </a:t>
            </a:r>
            <a:br>
              <a:rPr lang="en-US" dirty="0"/>
            </a:br>
            <a:endParaRPr lang="en-US" dirty="0"/>
          </a:p>
          <a:p>
            <a:r>
              <a:rPr lang="en-US" b="1" dirty="0"/>
              <a:t>Note: </a:t>
            </a:r>
            <a:r>
              <a:rPr lang="en-US" dirty="0"/>
              <a:t>There is coming Judgment, the Old Testament Prophets Prophesied it, Jesus declared it, Apostle Paul taught it and Holy Spirit revealed it to John the Revelator.  </a:t>
            </a:r>
          </a:p>
          <a:p>
            <a:endParaRPr lang="en-US" dirty="0"/>
          </a:p>
          <a:p>
            <a:r>
              <a:rPr lang="en-US" b="1" dirty="0"/>
              <a:t>Note:</a:t>
            </a:r>
            <a:r>
              <a:rPr lang="en-US" dirty="0"/>
              <a:t> This morning I want us to examine the second result of the coming of Christ – the Punishment. </a:t>
            </a:r>
          </a:p>
        </p:txBody>
      </p:sp>
      <p:sp>
        <p:nvSpPr>
          <p:cNvPr id="4" name="Slide Number Placeholder 3"/>
          <p:cNvSpPr>
            <a:spLocks noGrp="1"/>
          </p:cNvSpPr>
          <p:nvPr>
            <p:ph type="sldNum" sz="quarter" idx="5"/>
          </p:nvPr>
        </p:nvSpPr>
        <p:spPr/>
        <p:txBody>
          <a:bodyPr/>
          <a:lstStyle/>
          <a:p>
            <a:fld id="{0C0201EE-5657-4BBE-96F4-33FF0721C29D}" type="slidenum">
              <a:rPr lang="en-US" smtClean="0"/>
              <a:t>7</a:t>
            </a:fld>
            <a:endParaRPr lang="en-US"/>
          </a:p>
        </p:txBody>
      </p:sp>
    </p:spTree>
    <p:extLst>
      <p:ext uri="{BB962C8B-B14F-4D97-AF65-F5344CB8AC3E}">
        <p14:creationId xmlns:p14="http://schemas.microsoft.com/office/powerpoint/2010/main" val="329561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Thessalonians 1:6-9 – </a:t>
            </a:r>
            <a:r>
              <a:rPr lang="en-US" dirty="0"/>
              <a:t>Seeing </a:t>
            </a:r>
            <a:r>
              <a:rPr lang="en-US" i="1" dirty="0"/>
              <a:t>it is</a:t>
            </a:r>
            <a:r>
              <a:rPr lang="en-US" dirty="0"/>
              <a:t> a righteous thing with God to recompense tribulation to them that trouble you; </a:t>
            </a:r>
            <a:br>
              <a:rPr lang="en-US" dirty="0"/>
            </a:br>
            <a:r>
              <a:rPr lang="en-US" baseline="30000" dirty="0"/>
              <a:t>7 </a:t>
            </a:r>
            <a:r>
              <a:rPr lang="en-US" dirty="0"/>
              <a:t> And to you who are troubled rest with us, when the Lord Jesus shall be revealed from heaven with his mighty angels, </a:t>
            </a:r>
            <a:br>
              <a:rPr lang="en-US" dirty="0"/>
            </a:br>
            <a:r>
              <a:rPr lang="en-US" baseline="30000" dirty="0"/>
              <a:t>8 </a:t>
            </a:r>
            <a:r>
              <a:rPr lang="en-US" dirty="0"/>
              <a:t> In flaming fire taking vengeance on them that know not God, and that obey not the gospel of our Lord Jesus Christ: </a:t>
            </a:r>
            <a:br>
              <a:rPr lang="en-US" dirty="0"/>
            </a:br>
            <a:r>
              <a:rPr lang="en-US" baseline="30000" dirty="0"/>
              <a:t>9 </a:t>
            </a:r>
            <a:r>
              <a:rPr lang="en-US" dirty="0"/>
              <a:t> Who shall be punished with everlasting destruction from the presence of the Lord, and from the glory of his power;</a:t>
            </a:r>
          </a:p>
        </p:txBody>
      </p:sp>
      <p:sp>
        <p:nvSpPr>
          <p:cNvPr id="4" name="Slide Number Placeholder 3"/>
          <p:cNvSpPr>
            <a:spLocks noGrp="1"/>
          </p:cNvSpPr>
          <p:nvPr>
            <p:ph type="sldNum" sz="quarter" idx="5"/>
          </p:nvPr>
        </p:nvSpPr>
        <p:spPr/>
        <p:txBody>
          <a:bodyPr/>
          <a:lstStyle/>
          <a:p>
            <a:fld id="{0C0201EE-5657-4BBE-96F4-33FF0721C29D}" type="slidenum">
              <a:rPr lang="en-US" smtClean="0"/>
              <a:t>8</a:t>
            </a:fld>
            <a:endParaRPr lang="en-US"/>
          </a:p>
        </p:txBody>
      </p:sp>
    </p:spTree>
    <p:extLst>
      <p:ext uri="{BB962C8B-B14F-4D97-AF65-F5344CB8AC3E}">
        <p14:creationId xmlns:p14="http://schemas.microsoft.com/office/powerpoint/2010/main" val="172611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Thessalonians 1:6-9 – </a:t>
            </a:r>
            <a:r>
              <a:rPr lang="en-US" dirty="0"/>
              <a:t>Seeing </a:t>
            </a:r>
            <a:r>
              <a:rPr lang="en-US" i="1" dirty="0"/>
              <a:t>it is</a:t>
            </a:r>
            <a:r>
              <a:rPr lang="en-US" dirty="0"/>
              <a:t> a righteous thing with God to recompense tribulation to them that trouble you; </a:t>
            </a:r>
            <a:br>
              <a:rPr lang="en-US" dirty="0"/>
            </a:br>
            <a:r>
              <a:rPr lang="en-US" baseline="30000" dirty="0"/>
              <a:t>7 </a:t>
            </a:r>
            <a:r>
              <a:rPr lang="en-US" dirty="0"/>
              <a:t> And to you who are troubled rest with us, when the Lord Jesus shall be revealed from heaven with his mighty angels, </a:t>
            </a:r>
            <a:br>
              <a:rPr lang="en-US" dirty="0"/>
            </a:br>
            <a:r>
              <a:rPr lang="en-US" baseline="30000" dirty="0"/>
              <a:t>8 </a:t>
            </a:r>
            <a:r>
              <a:rPr lang="en-US" dirty="0"/>
              <a:t> In flaming fire taking vengeance on them that know not God, and that obey not the gospel of our Lord Jesus Christ: </a:t>
            </a:r>
            <a:br>
              <a:rPr lang="en-US" dirty="0"/>
            </a:br>
            <a:r>
              <a:rPr lang="en-US" baseline="30000" dirty="0"/>
              <a:t>9 </a:t>
            </a:r>
            <a:r>
              <a:rPr lang="en-US" dirty="0"/>
              <a:t> Who shall be punished with everlasting destruction from the presence of the Lord, and from the glory of his power;</a:t>
            </a:r>
          </a:p>
          <a:p>
            <a:endParaRPr lang="en-US" dirty="0"/>
          </a:p>
          <a:p>
            <a:r>
              <a:rPr lang="en-US" dirty="0"/>
              <a:t>Because God is righteous there must be justice – recompense.</a:t>
            </a:r>
          </a:p>
          <a:p>
            <a:endParaRPr lang="en-US" dirty="0"/>
          </a:p>
          <a:p>
            <a:r>
              <a:rPr lang="en-US" b="1" dirty="0"/>
              <a:t>Isaiah 45:20 – </a:t>
            </a:r>
            <a:r>
              <a:rPr lang="en-US" dirty="0"/>
              <a:t>Assemble yourselves and come; draw near together, ye </a:t>
            </a:r>
            <a:r>
              <a:rPr lang="en-US" i="1" dirty="0"/>
              <a:t>that are</a:t>
            </a:r>
            <a:r>
              <a:rPr lang="en-US" dirty="0"/>
              <a:t> escaped of the nations: they have no knowledge that set up the wood of their graven image, and pray unto a god </a:t>
            </a:r>
            <a:r>
              <a:rPr lang="en-US" i="1" dirty="0"/>
              <a:t>that</a:t>
            </a:r>
            <a:r>
              <a:rPr lang="en-US" dirty="0"/>
              <a:t> cannot save. </a:t>
            </a:r>
          </a:p>
          <a:p>
            <a:r>
              <a:rPr lang="en-US" baseline="30000" dirty="0"/>
              <a:t>21 </a:t>
            </a:r>
            <a:r>
              <a:rPr lang="en-US" dirty="0"/>
              <a:t> Tell ye, and bring </a:t>
            </a:r>
            <a:r>
              <a:rPr lang="en-US" i="1" dirty="0"/>
              <a:t>them</a:t>
            </a:r>
            <a:r>
              <a:rPr lang="en-US" dirty="0"/>
              <a:t> near; yea, let them take counsel together: who hath declared this from ancient time? </a:t>
            </a:r>
            <a:r>
              <a:rPr lang="en-US" i="1" dirty="0"/>
              <a:t>who</a:t>
            </a:r>
            <a:r>
              <a:rPr lang="en-US" dirty="0"/>
              <a:t> hath told it from that time? </a:t>
            </a:r>
            <a:r>
              <a:rPr lang="en-US" i="1" dirty="0"/>
              <a:t>have</a:t>
            </a:r>
            <a:r>
              <a:rPr lang="en-US" dirty="0"/>
              <a:t> not I the </a:t>
            </a:r>
            <a:r>
              <a:rPr lang="en-US" cap="small" dirty="0"/>
              <a:t>LORD</a:t>
            </a:r>
            <a:r>
              <a:rPr lang="en-US" dirty="0"/>
              <a:t>? and </a:t>
            </a:r>
            <a:r>
              <a:rPr lang="en-US" i="1" dirty="0"/>
              <a:t>there is</a:t>
            </a:r>
            <a:r>
              <a:rPr lang="en-US" dirty="0"/>
              <a:t> no God else beside me; a just God and a </a:t>
            </a:r>
            <a:r>
              <a:rPr lang="en-US" dirty="0" err="1"/>
              <a:t>Saviour</a:t>
            </a:r>
            <a:r>
              <a:rPr lang="en-US" dirty="0"/>
              <a:t>; </a:t>
            </a:r>
            <a:r>
              <a:rPr lang="en-US" i="1" dirty="0"/>
              <a:t>there is</a:t>
            </a:r>
            <a:r>
              <a:rPr lang="en-US" dirty="0"/>
              <a:t> none beside me. </a:t>
            </a:r>
            <a:br>
              <a:rPr lang="en-US" dirty="0"/>
            </a:b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0C0201EE-5657-4BBE-96F4-33FF0721C29D}" type="slidenum">
              <a:rPr lang="en-US" smtClean="0"/>
              <a:t>9</a:t>
            </a:fld>
            <a:endParaRPr lang="en-US"/>
          </a:p>
        </p:txBody>
      </p:sp>
    </p:spTree>
    <p:extLst>
      <p:ext uri="{BB962C8B-B14F-4D97-AF65-F5344CB8AC3E}">
        <p14:creationId xmlns:p14="http://schemas.microsoft.com/office/powerpoint/2010/main" val="814490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11/10/2019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11/10/2019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E58A-EAD0-4338-B9A7-0D885F812CFE}"/>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EF159A5F-FC69-4257-B53A-498B7EC7151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A5125CC-C0D3-4425-BC44-7FB514C54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741" y="848738"/>
            <a:ext cx="9548518" cy="50758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5475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1EEA4D-3927-4D79-86DC-41CF2E486ADE}"/>
              </a:ext>
            </a:extLst>
          </p:cNvPr>
          <p:cNvSpPr txBox="1"/>
          <p:nvPr/>
        </p:nvSpPr>
        <p:spPr>
          <a:xfrm>
            <a:off x="786882" y="905068"/>
            <a:ext cx="10618236" cy="5632311"/>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Ezekiel 33:17 – Yet the children of thy people say, The way of the Lord is not equal (just): but as for them, their way is not equal (just). </a:t>
            </a:r>
          </a:p>
          <a:p>
            <a:endParaRPr lang="en-US" sz="4000" b="1" dirty="0">
              <a:effectLst>
                <a:outerShdw blurRad="38100" dist="38100" dir="2700000" algn="tl">
                  <a:srgbClr val="000000">
                    <a:alpha val="43137"/>
                  </a:srgbClr>
                </a:outerShdw>
              </a:effectLst>
            </a:endParaRPr>
          </a:p>
          <a:p>
            <a:r>
              <a:rPr lang="en-US" sz="4000" b="1" dirty="0"/>
              <a:t>Job 37:23 – </a:t>
            </a:r>
            <a:r>
              <a:rPr lang="en-US" sz="4000" b="1" i="1" dirty="0">
                <a:effectLst>
                  <a:outerShdw blurRad="38100" dist="38100" dir="2700000" algn="tl">
                    <a:srgbClr val="000000">
                      <a:alpha val="43137"/>
                    </a:srgbClr>
                  </a:outerShdw>
                </a:effectLst>
              </a:rPr>
              <a:t>Touching</a:t>
            </a:r>
            <a:r>
              <a:rPr lang="en-US" sz="4000" b="1" dirty="0">
                <a:effectLst>
                  <a:outerShdw blurRad="38100" dist="38100" dir="2700000" algn="tl">
                    <a:srgbClr val="000000">
                      <a:alpha val="43137"/>
                    </a:srgbClr>
                  </a:outerShdw>
                </a:effectLst>
              </a:rPr>
              <a:t> the Almighty, we cannot find him out: </a:t>
            </a:r>
            <a:r>
              <a:rPr lang="en-US" sz="4000" b="1" i="1" dirty="0">
                <a:effectLst>
                  <a:outerShdw blurRad="38100" dist="38100" dir="2700000" algn="tl">
                    <a:srgbClr val="000000">
                      <a:alpha val="43137"/>
                    </a:srgbClr>
                  </a:outerShdw>
                </a:effectLst>
              </a:rPr>
              <a:t>he is</a:t>
            </a:r>
            <a:r>
              <a:rPr lang="en-US" sz="4000" b="1" dirty="0">
                <a:effectLst>
                  <a:outerShdw blurRad="38100" dist="38100" dir="2700000" algn="tl">
                    <a:srgbClr val="000000">
                      <a:alpha val="43137"/>
                    </a:srgbClr>
                  </a:outerShdw>
                </a:effectLst>
              </a:rPr>
              <a:t> excellent in power, and in judgment, and in plenty of justice: he will not afflict. (no violence to justice)</a:t>
            </a:r>
            <a:br>
              <a:rPr lang="en-US" sz="4000" b="1" dirty="0">
                <a:effectLst>
                  <a:outerShdw blurRad="38100" dist="38100" dir="2700000" algn="tl">
                    <a:srgbClr val="000000">
                      <a:alpha val="43137"/>
                    </a:srgbClr>
                  </a:outerShdw>
                </a:effectLst>
              </a:rPr>
            </a:b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325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BA7D22-B975-4524-BB83-6A2C9187EADB}"/>
              </a:ext>
            </a:extLst>
          </p:cNvPr>
          <p:cNvSpPr txBox="1"/>
          <p:nvPr/>
        </p:nvSpPr>
        <p:spPr>
          <a:xfrm>
            <a:off x="774441" y="1035698"/>
            <a:ext cx="10627567" cy="6186309"/>
          </a:xfrm>
          <a:prstGeom prst="rect">
            <a:avLst/>
          </a:prstGeom>
          <a:noFill/>
        </p:spPr>
        <p:txBody>
          <a:bodyPr wrap="square" rtlCol="0">
            <a:spAutoFit/>
          </a:bodyPr>
          <a:lstStyle/>
          <a:p>
            <a:r>
              <a:rPr lang="en-US" sz="3600" b="1" dirty="0"/>
              <a:t>Revelation 19:2 – </a:t>
            </a:r>
            <a:r>
              <a:rPr lang="en-US" sz="3600" b="1" dirty="0">
                <a:effectLst>
                  <a:outerShdw blurRad="38100" dist="38100" dir="2700000" algn="tl">
                    <a:srgbClr val="000000">
                      <a:alpha val="43137"/>
                    </a:srgbClr>
                  </a:outerShdw>
                </a:effectLst>
              </a:rPr>
              <a:t>For </a:t>
            </a:r>
            <a:r>
              <a:rPr lang="en-US" sz="3600" b="1" dirty="0">
                <a:solidFill>
                  <a:srgbClr val="FF0000"/>
                </a:solidFill>
                <a:effectLst>
                  <a:outerShdw blurRad="38100" dist="38100" dir="2700000" algn="tl">
                    <a:srgbClr val="000000">
                      <a:alpha val="43137"/>
                    </a:srgbClr>
                  </a:outerShdw>
                </a:effectLst>
              </a:rPr>
              <a:t>true and righteous </a:t>
            </a:r>
            <a:r>
              <a:rPr lang="en-US" sz="3600" b="1" i="1" dirty="0">
                <a:solidFill>
                  <a:srgbClr val="FF0000"/>
                </a:solidFill>
                <a:effectLst>
                  <a:outerShdw blurRad="38100" dist="38100" dir="2700000" algn="tl">
                    <a:srgbClr val="000000">
                      <a:alpha val="43137"/>
                    </a:srgbClr>
                  </a:outerShdw>
                </a:effectLst>
              </a:rPr>
              <a:t>are</a:t>
            </a:r>
            <a:r>
              <a:rPr lang="en-US" sz="3600" b="1" dirty="0">
                <a:solidFill>
                  <a:srgbClr val="FF0000"/>
                </a:solidFill>
                <a:effectLst>
                  <a:outerShdw blurRad="38100" dist="38100" dir="2700000" algn="tl">
                    <a:srgbClr val="000000">
                      <a:alpha val="43137"/>
                    </a:srgbClr>
                  </a:outerShdw>
                </a:effectLst>
              </a:rPr>
              <a:t> his judgments</a:t>
            </a:r>
            <a:r>
              <a:rPr lang="en-US" sz="3600" b="1" dirty="0">
                <a:effectLst>
                  <a:outerShdw blurRad="38100" dist="38100" dir="2700000" algn="tl">
                    <a:srgbClr val="000000">
                      <a:alpha val="43137"/>
                    </a:srgbClr>
                  </a:outerShdw>
                </a:effectLst>
              </a:rPr>
              <a:t>: for he hath judged the great whore, which did corrupt the earth with her fornication, and hath avenged the blood of his servants at her hand. </a:t>
            </a:r>
          </a:p>
          <a:p>
            <a:endParaRPr lang="en-US" sz="3600" b="1" dirty="0">
              <a:effectLst>
                <a:outerShdw blurRad="38100" dist="38100" dir="2700000" algn="tl">
                  <a:srgbClr val="000000">
                    <a:alpha val="43137"/>
                  </a:srgbClr>
                </a:outerShdw>
              </a:effectLst>
            </a:endParaRPr>
          </a:p>
          <a:p>
            <a:r>
              <a:rPr lang="en-US" sz="3600" b="1" dirty="0"/>
              <a:t>Jeremiah 32:19 – </a:t>
            </a:r>
            <a:r>
              <a:rPr lang="en-US" sz="3600" b="1" dirty="0">
                <a:effectLst>
                  <a:outerShdw blurRad="38100" dist="38100" dir="2700000" algn="tl">
                    <a:srgbClr val="000000">
                      <a:alpha val="43137"/>
                    </a:srgbClr>
                  </a:outerShdw>
                </a:effectLst>
              </a:rPr>
              <a:t>Great in counsel, and mighty in work: for thine eyes </a:t>
            </a:r>
            <a:r>
              <a:rPr lang="en-US" sz="3600" b="1" i="1" dirty="0">
                <a:effectLst>
                  <a:outerShdw blurRad="38100" dist="38100" dir="2700000" algn="tl">
                    <a:srgbClr val="000000">
                      <a:alpha val="43137"/>
                    </a:srgbClr>
                  </a:outerShdw>
                </a:effectLst>
              </a:rPr>
              <a:t>are</a:t>
            </a:r>
            <a:r>
              <a:rPr lang="en-US" sz="3600" b="1" dirty="0">
                <a:effectLst>
                  <a:outerShdw blurRad="38100" dist="38100" dir="2700000" algn="tl">
                    <a:srgbClr val="000000">
                      <a:alpha val="43137"/>
                    </a:srgbClr>
                  </a:outerShdw>
                </a:effectLst>
              </a:rPr>
              <a:t> open upon all the ways of the sons of men: to give every one according to his ways, and according to the fruit of his doings: </a:t>
            </a:r>
            <a:br>
              <a:rPr lang="en-US" sz="3600" dirty="0"/>
            </a:br>
            <a:br>
              <a:rPr lang="en-US" sz="3600" b="1" dirty="0">
                <a:effectLst>
                  <a:outerShdw blurRad="38100" dist="38100" dir="2700000" algn="tl">
                    <a:srgbClr val="000000">
                      <a:alpha val="43137"/>
                    </a:srgbClr>
                  </a:outerShdw>
                </a:effectLst>
              </a:rPr>
            </a:b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469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025CCF-5C7B-48BE-BE6C-32EBF314C29D}"/>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Who Will Receive the Punishment?</a:t>
            </a:r>
          </a:p>
        </p:txBody>
      </p:sp>
      <p:sp>
        <p:nvSpPr>
          <p:cNvPr id="7" name="Content Placeholder 6">
            <a:extLst>
              <a:ext uri="{FF2B5EF4-FFF2-40B4-BE49-F238E27FC236}">
                <a16:creationId xmlns:a16="http://schemas.microsoft.com/office/drawing/2014/main" id="{01A5189B-CDEB-46DD-8028-F90D54F135C9}"/>
              </a:ext>
            </a:extLst>
          </p:cNvPr>
          <p:cNvSpPr>
            <a:spLocks noGrp="1"/>
          </p:cNvSpPr>
          <p:nvPr>
            <p:ph idx="1"/>
          </p:nvPr>
        </p:nvSpPr>
        <p:spPr>
          <a:solidFill>
            <a:schemeClr val="tx1"/>
          </a:solidFill>
        </p:spPr>
        <p:txBody>
          <a:bodyPr>
            <a:normAutofit lnSpcReduction="10000"/>
          </a:bodyPr>
          <a:lstStyle/>
          <a:p>
            <a:r>
              <a:rPr lang="en-US" sz="3600" b="1" dirty="0">
                <a:solidFill>
                  <a:srgbClr val="FFFF00"/>
                </a:solidFill>
                <a:effectLst>
                  <a:outerShdw blurRad="38100" dist="38100" dir="2700000" algn="tl">
                    <a:srgbClr val="000000">
                      <a:alpha val="43137"/>
                    </a:srgbClr>
                  </a:outerShdw>
                </a:effectLst>
              </a:rPr>
              <a:t>Those who trouble (Afflict) the Children of God</a:t>
            </a:r>
            <a:r>
              <a:rPr lang="en-US" sz="3600" b="1" dirty="0">
                <a:solidFill>
                  <a:schemeClr val="bg1"/>
                </a:solidFill>
                <a:effectLst>
                  <a:outerShdw blurRad="38100" dist="38100" dir="2700000" algn="tl">
                    <a:srgbClr val="000000">
                      <a:alpha val="43137"/>
                    </a:srgbClr>
                  </a:outerShdw>
                </a:effectLst>
              </a:rPr>
              <a:t>.</a:t>
            </a:r>
            <a:r>
              <a:rPr lang="en-US" sz="3600" b="1" dirty="0">
                <a:solidFill>
                  <a:schemeClr val="bg1"/>
                </a:solidFill>
              </a:rPr>
              <a:t> </a:t>
            </a:r>
          </a:p>
          <a:p>
            <a:pPr marL="0" indent="0">
              <a:buNone/>
            </a:pPr>
            <a:r>
              <a:rPr lang="en-US" sz="3600" b="1" dirty="0">
                <a:solidFill>
                  <a:schemeClr val="bg1"/>
                </a:solidFill>
              </a:rPr>
              <a:t>2 Thessalonians 1:6 – Seeing </a:t>
            </a:r>
            <a:r>
              <a:rPr lang="en-US" sz="3600" b="1" i="1" dirty="0">
                <a:solidFill>
                  <a:schemeClr val="bg1"/>
                </a:solidFill>
              </a:rPr>
              <a:t>it is</a:t>
            </a:r>
            <a:r>
              <a:rPr lang="en-US" sz="3600" b="1" dirty="0">
                <a:solidFill>
                  <a:schemeClr val="bg1"/>
                </a:solidFill>
              </a:rPr>
              <a:t> a righteous thing with God to recompense tribulation to them</a:t>
            </a:r>
            <a:r>
              <a:rPr lang="en-US" sz="3600" b="1" dirty="0"/>
              <a:t> </a:t>
            </a:r>
            <a:r>
              <a:rPr lang="en-US" sz="3600" b="1" dirty="0">
                <a:solidFill>
                  <a:srgbClr val="FFFF00"/>
                </a:solidFill>
              </a:rPr>
              <a:t>that trouble you</a:t>
            </a:r>
            <a:r>
              <a:rPr lang="en-US" sz="3600" b="1" dirty="0">
                <a:solidFill>
                  <a:schemeClr val="bg1"/>
                </a:solidFill>
              </a:rPr>
              <a:t>; </a:t>
            </a:r>
            <a:br>
              <a:rPr lang="en-US" sz="3600" b="1" dirty="0"/>
            </a:b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754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6401-A230-417F-9D0E-FAEE279FFC26}"/>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Who Will Receive Punishment?</a:t>
            </a:r>
          </a:p>
        </p:txBody>
      </p:sp>
      <p:sp>
        <p:nvSpPr>
          <p:cNvPr id="3" name="Content Placeholder 2">
            <a:extLst>
              <a:ext uri="{FF2B5EF4-FFF2-40B4-BE49-F238E27FC236}">
                <a16:creationId xmlns:a16="http://schemas.microsoft.com/office/drawing/2014/main" id="{2685295D-B5D6-4B88-8A07-BDDB5E9F156D}"/>
              </a:ext>
            </a:extLst>
          </p:cNvPr>
          <p:cNvSpPr>
            <a:spLocks noGrp="1"/>
          </p:cNvSpPr>
          <p:nvPr>
            <p:ph idx="1"/>
          </p:nvPr>
        </p:nvSpPr>
        <p:spPr>
          <a:solidFill>
            <a:schemeClr val="tx1"/>
          </a:solidFill>
        </p:spPr>
        <p:txBody>
          <a:bodyPr>
            <a:normAutofit fontScale="92500" lnSpcReduction="10000"/>
          </a:bodyPr>
          <a:lstStyle/>
          <a:p>
            <a:r>
              <a:rPr lang="en-US" sz="3600" b="1" dirty="0">
                <a:solidFill>
                  <a:schemeClr val="bg1"/>
                </a:solidFill>
                <a:effectLst>
                  <a:outerShdw blurRad="38100" dist="38100" dir="2700000" algn="tl">
                    <a:srgbClr val="000000">
                      <a:alpha val="43137"/>
                    </a:srgbClr>
                  </a:outerShdw>
                </a:effectLst>
              </a:rPr>
              <a:t>Those who do not know God.</a:t>
            </a:r>
          </a:p>
          <a:p>
            <a:r>
              <a:rPr lang="en-US" sz="3600" b="1" dirty="0">
                <a:solidFill>
                  <a:schemeClr val="bg1"/>
                </a:solidFill>
                <a:effectLst>
                  <a:outerShdw blurRad="38100" dist="38100" dir="2700000" algn="tl">
                    <a:srgbClr val="000000">
                      <a:alpha val="43137"/>
                    </a:srgbClr>
                  </a:outerShdw>
                </a:effectLst>
              </a:rPr>
              <a:t>Those who have not obey His Gospel Call.</a:t>
            </a:r>
          </a:p>
          <a:p>
            <a:r>
              <a:rPr lang="en-US" sz="3600" b="1" dirty="0">
                <a:solidFill>
                  <a:schemeClr val="bg1"/>
                </a:solidFill>
              </a:rPr>
              <a:t>2 Thessalonians 1:8 – In flaming fire taking vengeance on them </a:t>
            </a:r>
            <a:r>
              <a:rPr lang="en-US" sz="3600" b="1" dirty="0">
                <a:solidFill>
                  <a:srgbClr val="FFFF00"/>
                </a:solidFill>
              </a:rPr>
              <a:t>that know not God</a:t>
            </a:r>
            <a:r>
              <a:rPr lang="en-US" sz="3600" b="1" dirty="0">
                <a:solidFill>
                  <a:schemeClr val="bg1"/>
                </a:solidFill>
              </a:rPr>
              <a:t>, and that </a:t>
            </a:r>
            <a:r>
              <a:rPr lang="en-US" sz="3600" b="1" dirty="0">
                <a:solidFill>
                  <a:srgbClr val="FFFF00"/>
                </a:solidFill>
              </a:rPr>
              <a:t>obey not the gospel </a:t>
            </a:r>
            <a:r>
              <a:rPr lang="en-US" sz="3600" b="1" dirty="0">
                <a:solidFill>
                  <a:schemeClr val="bg1"/>
                </a:solidFill>
              </a:rPr>
              <a:t>of our Lord Jesus Christ</a:t>
            </a:r>
            <a:r>
              <a:rPr lang="en-US" sz="3600" dirty="0">
                <a:solidFill>
                  <a:schemeClr val="bg1"/>
                </a:solidFill>
              </a:rPr>
              <a:t>: </a:t>
            </a:r>
            <a:br>
              <a:rPr lang="en-US" sz="3600" dirty="0">
                <a:solidFill>
                  <a:schemeClr val="bg1"/>
                </a:solidFill>
              </a:rPr>
            </a:b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462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349EC-B736-4CDA-A7EB-58A99CA848E7}"/>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is the Punishment?</a:t>
            </a:r>
          </a:p>
        </p:txBody>
      </p:sp>
      <p:sp>
        <p:nvSpPr>
          <p:cNvPr id="3" name="Content Placeholder 2">
            <a:extLst>
              <a:ext uri="{FF2B5EF4-FFF2-40B4-BE49-F238E27FC236}">
                <a16:creationId xmlns:a16="http://schemas.microsoft.com/office/drawing/2014/main" id="{A2EF45D6-9772-41B1-A807-DB61F0B4C325}"/>
              </a:ext>
            </a:extLst>
          </p:cNvPr>
          <p:cNvSpPr>
            <a:spLocks noGrp="1"/>
          </p:cNvSpPr>
          <p:nvPr>
            <p:ph idx="1"/>
          </p:nvPr>
        </p:nvSpPr>
        <p:spPr>
          <a:solidFill>
            <a:schemeClr val="tx1"/>
          </a:solidFill>
        </p:spPr>
        <p:txBody>
          <a:bodyPr>
            <a:normAutofit/>
          </a:bodyPr>
          <a:lstStyle/>
          <a:p>
            <a:r>
              <a:rPr lang="en-US" sz="3600" b="1" dirty="0">
                <a:solidFill>
                  <a:schemeClr val="bg1"/>
                </a:solidFill>
              </a:rPr>
              <a:t>Recompense (to repay) </a:t>
            </a:r>
            <a:r>
              <a:rPr lang="en-US" sz="3600" b="1" dirty="0">
                <a:solidFill>
                  <a:srgbClr val="FFFF00"/>
                </a:solidFill>
              </a:rPr>
              <a:t>tribulation</a:t>
            </a:r>
            <a:r>
              <a:rPr lang="en-US" sz="3600" b="1" dirty="0">
                <a:solidFill>
                  <a:schemeClr val="bg1"/>
                </a:solidFill>
              </a:rPr>
              <a:t> – painful affliction, pressure, terrors and distress. This affliction will be eternal – </a:t>
            </a:r>
            <a:r>
              <a:rPr lang="en-US" sz="3600" b="1" dirty="0">
                <a:solidFill>
                  <a:srgbClr val="FFFF00"/>
                </a:solidFill>
              </a:rPr>
              <a:t>Verse 9</a:t>
            </a:r>
            <a:r>
              <a:rPr lang="en-US" sz="3600" b="1" dirty="0">
                <a:solidFill>
                  <a:schemeClr val="bg1"/>
                </a:solidFill>
              </a:rPr>
              <a:t>. </a:t>
            </a:r>
          </a:p>
          <a:p>
            <a:r>
              <a:rPr lang="en-US" sz="3600" b="1" dirty="0">
                <a:solidFill>
                  <a:schemeClr val="bg1"/>
                </a:solidFill>
              </a:rPr>
              <a:t>Punished with </a:t>
            </a:r>
            <a:r>
              <a:rPr lang="en-US" sz="3600" b="1" dirty="0">
                <a:solidFill>
                  <a:srgbClr val="FFFF00"/>
                </a:solidFill>
              </a:rPr>
              <a:t>everlasting destruction </a:t>
            </a:r>
            <a:r>
              <a:rPr lang="en-US" sz="3600" b="1" dirty="0">
                <a:solidFill>
                  <a:schemeClr val="bg1"/>
                </a:solidFill>
              </a:rPr>
              <a:t>– </a:t>
            </a:r>
            <a:r>
              <a:rPr lang="en-US" sz="3600" b="1" dirty="0">
                <a:solidFill>
                  <a:srgbClr val="FFFF00"/>
                </a:solidFill>
              </a:rPr>
              <a:t>Verse 9 </a:t>
            </a:r>
            <a:r>
              <a:rPr lang="en-US" sz="3600" b="1" dirty="0">
                <a:solidFill>
                  <a:schemeClr val="bg1"/>
                </a:solidFill>
              </a:rPr>
              <a:t>means to ruin, the loss of everything.</a:t>
            </a:r>
          </a:p>
        </p:txBody>
      </p:sp>
    </p:spTree>
    <p:extLst>
      <p:ext uri="{BB962C8B-B14F-4D97-AF65-F5344CB8AC3E}">
        <p14:creationId xmlns:p14="http://schemas.microsoft.com/office/powerpoint/2010/main" val="1618742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EC501-3428-430D-92E9-2DE67F48DA17}"/>
              </a:ext>
            </a:extLst>
          </p:cNvPr>
          <p:cNvSpPr>
            <a:spLocks noGrp="1"/>
          </p:cNvSpPr>
          <p:nvPr>
            <p:ph idx="1"/>
          </p:nvPr>
        </p:nvSpPr>
        <p:spPr>
          <a:solidFill>
            <a:schemeClr val="tx1"/>
          </a:solidFill>
        </p:spPr>
        <p:txBody>
          <a:bodyPr>
            <a:normAutofit/>
          </a:bodyPr>
          <a:lstStyle/>
          <a:p>
            <a:r>
              <a:rPr lang="en-US" sz="3600" b="1" dirty="0">
                <a:solidFill>
                  <a:schemeClr val="bg1"/>
                </a:solidFill>
                <a:effectLst>
                  <a:outerShdw blurRad="38100" dist="38100" dir="2700000" algn="tl">
                    <a:srgbClr val="000000">
                      <a:alpha val="43137"/>
                    </a:srgbClr>
                  </a:outerShdw>
                </a:effectLst>
              </a:rPr>
              <a:t>Separation from the presence of God.</a:t>
            </a:r>
          </a:p>
          <a:p>
            <a:pPr marL="0" indent="0">
              <a:buNone/>
            </a:pPr>
            <a:r>
              <a:rPr lang="en-US" sz="3600" b="1" dirty="0">
                <a:solidFill>
                  <a:schemeClr val="bg1"/>
                </a:solidFill>
                <a:effectLst>
                  <a:outerShdw blurRad="38100" dist="38100" dir="2700000" algn="tl">
                    <a:srgbClr val="000000">
                      <a:alpha val="43137"/>
                    </a:srgbClr>
                  </a:outerShdw>
                </a:effectLst>
              </a:rPr>
              <a:t>2 Thessalonians 1:9 – Who shall be punished with everlasting destruction from the presence of the Lord, and from the glory of his power; </a:t>
            </a:r>
            <a:br>
              <a:rPr lang="en-US" sz="3600" b="1" dirty="0">
                <a:solidFill>
                  <a:schemeClr val="bg1"/>
                </a:solidFill>
                <a:effectLst>
                  <a:outerShdw blurRad="38100" dist="38100" dir="2700000" algn="tl">
                    <a:srgbClr val="000000">
                      <a:alpha val="43137"/>
                    </a:srgbClr>
                  </a:outerShdw>
                </a:effectLst>
              </a:rPr>
            </a:b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337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BEE33-D0E6-41CC-93F0-005ACADCEAB5}"/>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should we do with this truth?</a:t>
            </a:r>
          </a:p>
        </p:txBody>
      </p:sp>
      <p:sp>
        <p:nvSpPr>
          <p:cNvPr id="3" name="Content Placeholder 2">
            <a:extLst>
              <a:ext uri="{FF2B5EF4-FFF2-40B4-BE49-F238E27FC236}">
                <a16:creationId xmlns:a16="http://schemas.microsoft.com/office/drawing/2014/main" id="{A492B292-7376-489A-8EFC-B3A8252212F5}"/>
              </a:ext>
            </a:extLst>
          </p:cNvPr>
          <p:cNvSpPr>
            <a:spLocks noGrp="1"/>
          </p:cNvSpPr>
          <p:nvPr>
            <p:ph idx="1"/>
          </p:nvPr>
        </p:nvSpPr>
        <p:spPr>
          <a:solidFill>
            <a:schemeClr val="tx1"/>
          </a:solidFill>
        </p:spPr>
        <p:txBody>
          <a:bodyPr>
            <a:normAutofit/>
          </a:bodyPr>
          <a:lstStyle/>
          <a:p>
            <a:r>
              <a:rPr lang="en-US" sz="3600" b="1" dirty="0">
                <a:solidFill>
                  <a:schemeClr val="bg1"/>
                </a:solidFill>
                <a:effectLst>
                  <a:outerShdw blurRad="38100" dist="38100" dir="2700000" algn="tl">
                    <a:srgbClr val="000000">
                      <a:alpha val="43137"/>
                    </a:srgbClr>
                  </a:outerShdw>
                </a:effectLst>
              </a:rPr>
              <a:t>Turn to God through Christ if you are lost.</a:t>
            </a:r>
          </a:p>
          <a:p>
            <a:r>
              <a:rPr lang="en-US" sz="3600" b="1" dirty="0">
                <a:solidFill>
                  <a:schemeClr val="bg1"/>
                </a:solidFill>
                <a:effectLst>
                  <a:outerShdw blurRad="38100" dist="38100" dir="2700000" algn="tl">
                    <a:srgbClr val="000000">
                      <a:alpha val="43137"/>
                    </a:srgbClr>
                  </a:outerShdw>
                </a:effectLst>
              </a:rPr>
              <a:t>Christians Should Warn others.</a:t>
            </a:r>
          </a:p>
        </p:txBody>
      </p:sp>
    </p:spTree>
    <p:extLst>
      <p:ext uri="{BB962C8B-B14F-4D97-AF65-F5344CB8AC3E}">
        <p14:creationId xmlns:p14="http://schemas.microsoft.com/office/powerpoint/2010/main" val="386085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A650E-9CD6-4E1B-9857-80123546ACCD}"/>
              </a:ext>
            </a:extLst>
          </p:cNvPr>
          <p:cNvSpPr>
            <a:spLocks noGrp="1"/>
          </p:cNvSpPr>
          <p:nvPr>
            <p:ph type="title"/>
          </p:nvPr>
        </p:nvSpPr>
        <p:spPr/>
        <p:txBody>
          <a:bodyPr/>
          <a:lstStyle/>
          <a:p>
            <a:r>
              <a:rPr lang="en-US" b="1" dirty="0">
                <a:solidFill>
                  <a:srgbClr val="C00000"/>
                </a:solidFill>
                <a:effectLst>
                  <a:outerShdw blurRad="38100" dist="38100" dir="2700000" algn="tl">
                    <a:srgbClr val="000000">
                      <a:alpha val="43137"/>
                    </a:srgbClr>
                  </a:outerShdw>
                </a:effectLst>
              </a:rPr>
              <a:t>What We Have Learned:</a:t>
            </a:r>
          </a:p>
        </p:txBody>
      </p:sp>
      <p:sp>
        <p:nvSpPr>
          <p:cNvPr id="3" name="Content Placeholder 2">
            <a:extLst>
              <a:ext uri="{FF2B5EF4-FFF2-40B4-BE49-F238E27FC236}">
                <a16:creationId xmlns:a16="http://schemas.microsoft.com/office/drawing/2014/main" id="{F1B6407F-D1A1-4A9B-A7E5-4528A52CAF9D}"/>
              </a:ext>
            </a:extLst>
          </p:cNvPr>
          <p:cNvSpPr>
            <a:spLocks noGrp="1"/>
          </p:cNvSpPr>
          <p:nvPr>
            <p:ph idx="1"/>
          </p:nvPr>
        </p:nvSpPr>
        <p:spPr/>
        <p:txBody>
          <a:bodyPr>
            <a:normAutofit/>
          </a:bodyPr>
          <a:lstStyle/>
          <a:p>
            <a:r>
              <a:rPr lang="en-US" sz="3600" b="1" dirty="0">
                <a:effectLst>
                  <a:outerShdw blurRad="38100" dist="38100" dir="2700000" algn="tl">
                    <a:srgbClr val="000000">
                      <a:alpha val="43137"/>
                    </a:srgbClr>
                  </a:outerShdw>
                </a:effectLst>
              </a:rPr>
              <a:t>God is the Christian’s Avenger.</a:t>
            </a:r>
          </a:p>
          <a:p>
            <a:r>
              <a:rPr lang="en-US" sz="3600" b="1" dirty="0">
                <a:effectLst>
                  <a:outerShdw blurRad="38100" dist="38100" dir="2700000" algn="tl">
                    <a:srgbClr val="000000">
                      <a:alpha val="43137"/>
                    </a:srgbClr>
                  </a:outerShdw>
                </a:effectLst>
              </a:rPr>
              <a:t>Jesus is Coming Again in His Full Glory and Power – a Great Unveiling.</a:t>
            </a:r>
          </a:p>
          <a:p>
            <a:r>
              <a:rPr lang="en-US" sz="3600" b="1" dirty="0">
                <a:effectLst>
                  <a:outerShdw blurRad="38100" dist="38100" dir="2700000" algn="tl">
                    <a:srgbClr val="000000">
                      <a:alpha val="43137"/>
                    </a:srgbClr>
                  </a:outerShdw>
                </a:effectLst>
              </a:rPr>
              <a:t>Jesus will offer rest for His Saints and Retribution to Sinners. </a:t>
            </a:r>
          </a:p>
        </p:txBody>
      </p:sp>
    </p:spTree>
    <p:extLst>
      <p:ext uri="{BB962C8B-B14F-4D97-AF65-F5344CB8AC3E}">
        <p14:creationId xmlns:p14="http://schemas.microsoft.com/office/powerpoint/2010/main" val="374333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CAC4-A361-4C1E-832F-143EE923A9B1}"/>
              </a:ext>
            </a:extLst>
          </p:cNvPr>
          <p:cNvSpPr>
            <a:spLocks noGrp="1"/>
          </p:cNvSpPr>
          <p:nvPr>
            <p:ph type="ctrTitle"/>
          </p:nvPr>
        </p:nvSpPr>
        <p:spPr>
          <a:xfrm>
            <a:off x="2612572" y="1548883"/>
            <a:ext cx="7063274" cy="1837782"/>
          </a:xfrm>
        </p:spPr>
        <p:txBody>
          <a:bodyPr/>
          <a:lstStyle/>
          <a:p>
            <a:br>
              <a:rPr lang="en-US" sz="4000" b="1" dirty="0">
                <a:effectLst>
                  <a:outerShdw blurRad="38100" dist="38100" dir="2700000" algn="tl">
                    <a:srgbClr val="000000">
                      <a:alpha val="43137"/>
                    </a:srgbClr>
                  </a:outerShdw>
                </a:effectLst>
              </a:rPr>
            </a:br>
            <a:br>
              <a:rPr lang="en-US" sz="4000" b="1" dirty="0">
                <a:effectLst>
                  <a:outerShdw blurRad="38100" dist="38100" dir="2700000" algn="tl">
                    <a:srgbClr val="000000">
                      <a:alpha val="43137"/>
                    </a:srgbClr>
                  </a:outerShdw>
                </a:effectLst>
              </a:rPr>
            </a:b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GOD: THE CHRISTIAN’S AVENGER </a:t>
            </a:r>
          </a:p>
        </p:txBody>
      </p:sp>
      <p:sp>
        <p:nvSpPr>
          <p:cNvPr id="3" name="Subtitle 2">
            <a:extLst>
              <a:ext uri="{FF2B5EF4-FFF2-40B4-BE49-F238E27FC236}">
                <a16:creationId xmlns:a16="http://schemas.microsoft.com/office/drawing/2014/main" id="{960B74D0-84D3-43D2-BED8-4B5736704C1A}"/>
              </a:ext>
            </a:extLst>
          </p:cNvPr>
          <p:cNvSpPr>
            <a:spLocks noGrp="1"/>
          </p:cNvSpPr>
          <p:nvPr>
            <p:ph type="subTitle" idx="1"/>
          </p:nvPr>
        </p:nvSpPr>
        <p:spPr/>
        <p:txBody>
          <a:bodyPr>
            <a:noAutofit/>
          </a:bodyPr>
          <a:lstStyle/>
          <a:p>
            <a:r>
              <a:rPr lang="en-US" sz="3600" b="1" dirty="0">
                <a:solidFill>
                  <a:srgbClr val="C00000"/>
                </a:solidFill>
                <a:effectLst>
                  <a:outerShdw blurRad="38100" dist="38100" dir="2700000" algn="tl">
                    <a:srgbClr val="000000">
                      <a:alpha val="43137"/>
                    </a:srgbClr>
                  </a:outerShdw>
                </a:effectLst>
              </a:rPr>
              <a:t>PART III</a:t>
            </a:r>
          </a:p>
          <a:p>
            <a:r>
              <a:rPr lang="en-US" sz="3600" b="1" dirty="0">
                <a:solidFill>
                  <a:srgbClr val="C00000"/>
                </a:solidFill>
                <a:effectLst>
                  <a:outerShdw blurRad="38100" dist="38100" dir="2700000" algn="tl">
                    <a:srgbClr val="000000">
                      <a:alpha val="43137"/>
                    </a:srgbClr>
                  </a:outerShdw>
                </a:effectLst>
              </a:rPr>
              <a:t>THE PUNISHMENT!</a:t>
            </a:r>
          </a:p>
        </p:txBody>
      </p:sp>
    </p:spTree>
    <p:extLst>
      <p:ext uri="{BB962C8B-B14F-4D97-AF65-F5344CB8AC3E}">
        <p14:creationId xmlns:p14="http://schemas.microsoft.com/office/powerpoint/2010/main" val="34850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4E9E20-5CE8-4CB2-B022-7B81546C6BD5}"/>
              </a:ext>
            </a:extLst>
          </p:cNvPr>
          <p:cNvSpPr/>
          <p:nvPr/>
        </p:nvSpPr>
        <p:spPr>
          <a:xfrm>
            <a:off x="786881" y="1137077"/>
            <a:ext cx="10618237" cy="5047536"/>
          </a:xfrm>
          <a:prstGeom prst="rect">
            <a:avLst/>
          </a:prstGeom>
          <a:solidFill>
            <a:schemeClr val="tx1"/>
          </a:solidFill>
        </p:spPr>
        <p:txBody>
          <a:bodyPr wrap="square">
            <a:spAutoFit/>
          </a:bodyPr>
          <a:lstStyle/>
          <a:p>
            <a:r>
              <a:rPr lang="en-US" sz="3600" b="1" baseline="30000" dirty="0">
                <a:solidFill>
                  <a:schemeClr val="bg1"/>
                </a:solidFill>
                <a:effectLst>
                  <a:outerShdw blurRad="38100" dist="38100" dir="2700000" algn="tl">
                    <a:srgbClr val="000000">
                      <a:alpha val="43137"/>
                    </a:srgbClr>
                  </a:outerShdw>
                </a:effectLst>
              </a:rPr>
              <a:t>6 </a:t>
            </a:r>
            <a:r>
              <a:rPr lang="en-US" sz="3600" b="1" dirty="0">
                <a:solidFill>
                  <a:schemeClr val="bg1"/>
                </a:solidFill>
                <a:effectLst>
                  <a:outerShdw blurRad="38100" dist="38100" dir="2700000" algn="tl">
                    <a:srgbClr val="000000">
                      <a:alpha val="43137"/>
                    </a:srgbClr>
                  </a:outerShdw>
                </a:effectLst>
              </a:rPr>
              <a:t> Seeing </a:t>
            </a:r>
            <a:r>
              <a:rPr lang="en-US" sz="3600" b="1" i="1" dirty="0">
                <a:solidFill>
                  <a:schemeClr val="bg1"/>
                </a:solidFill>
                <a:effectLst>
                  <a:outerShdw blurRad="38100" dist="38100" dir="2700000" algn="tl">
                    <a:srgbClr val="000000">
                      <a:alpha val="43137"/>
                    </a:srgbClr>
                  </a:outerShdw>
                </a:effectLst>
              </a:rPr>
              <a:t>it is</a:t>
            </a:r>
            <a:r>
              <a:rPr lang="en-US" sz="3600" b="1" dirty="0">
                <a:solidFill>
                  <a:schemeClr val="bg1"/>
                </a:solidFill>
                <a:effectLst>
                  <a:outerShdw blurRad="38100" dist="38100" dir="2700000" algn="tl">
                    <a:srgbClr val="000000">
                      <a:alpha val="43137"/>
                    </a:srgbClr>
                  </a:outerShdw>
                </a:effectLst>
              </a:rPr>
              <a:t> a righteous thing with God to </a:t>
            </a:r>
            <a:r>
              <a:rPr lang="en-US" sz="4000" b="1" dirty="0">
                <a:solidFill>
                  <a:srgbClr val="FFFF00"/>
                </a:solidFill>
                <a:effectLst>
                  <a:outerShdw blurRad="38100" dist="38100" dir="2700000" algn="tl">
                    <a:srgbClr val="000000">
                      <a:alpha val="43137"/>
                    </a:srgbClr>
                  </a:outerShdw>
                </a:effectLst>
              </a:rPr>
              <a:t>recompense tribulation </a:t>
            </a:r>
            <a:r>
              <a:rPr lang="en-US" sz="3600" b="1" dirty="0">
                <a:solidFill>
                  <a:schemeClr val="bg1"/>
                </a:solidFill>
                <a:effectLst>
                  <a:outerShdw blurRad="38100" dist="38100" dir="2700000" algn="tl">
                    <a:srgbClr val="000000">
                      <a:alpha val="43137"/>
                    </a:srgbClr>
                  </a:outerShdw>
                </a:effectLst>
              </a:rPr>
              <a:t>to them that trouble you; </a:t>
            </a:r>
          </a:p>
          <a:p>
            <a:r>
              <a:rPr lang="en-US" sz="3600" b="1" baseline="30000" dirty="0">
                <a:solidFill>
                  <a:schemeClr val="bg1"/>
                </a:solidFill>
                <a:effectLst>
                  <a:outerShdw blurRad="38100" dist="38100" dir="2700000" algn="tl">
                    <a:srgbClr val="000000">
                      <a:alpha val="43137"/>
                    </a:srgbClr>
                  </a:outerShdw>
                </a:effectLst>
              </a:rPr>
              <a:t>7 </a:t>
            </a:r>
            <a:r>
              <a:rPr lang="en-US" sz="3600" b="1" dirty="0">
                <a:solidFill>
                  <a:schemeClr val="bg1"/>
                </a:solidFill>
                <a:effectLst>
                  <a:outerShdw blurRad="38100" dist="38100" dir="2700000" algn="tl">
                    <a:srgbClr val="000000">
                      <a:alpha val="43137"/>
                    </a:srgbClr>
                  </a:outerShdw>
                </a:effectLst>
              </a:rPr>
              <a:t> And to you who are troubled </a:t>
            </a:r>
            <a:r>
              <a:rPr lang="en-US" sz="4400" b="1" dirty="0">
                <a:solidFill>
                  <a:srgbClr val="FFFF00"/>
                </a:solidFill>
                <a:effectLst>
                  <a:outerShdw blurRad="38100" dist="38100" dir="2700000" algn="tl">
                    <a:srgbClr val="000000">
                      <a:alpha val="43137"/>
                    </a:srgbClr>
                  </a:outerShdw>
                </a:effectLst>
              </a:rPr>
              <a:t>rest with us</a:t>
            </a:r>
            <a:r>
              <a:rPr lang="en-US" sz="3600" b="1" dirty="0">
                <a:solidFill>
                  <a:schemeClr val="bg1"/>
                </a:solidFill>
                <a:effectLst>
                  <a:outerShdw blurRad="38100" dist="38100" dir="2700000" algn="tl">
                    <a:srgbClr val="000000">
                      <a:alpha val="43137"/>
                    </a:srgbClr>
                  </a:outerShdw>
                </a:effectLst>
              </a:rPr>
              <a:t>, when the Lord Jesus shall be revealed from heaven</a:t>
            </a:r>
            <a:r>
              <a:rPr lang="en-US" sz="3600" b="1" dirty="0">
                <a:solidFill>
                  <a:srgbClr val="FFFF00"/>
                </a:solidFill>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with his mighty angels,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8 </a:t>
            </a:r>
            <a:r>
              <a:rPr lang="en-US" sz="3600" b="1" dirty="0">
                <a:solidFill>
                  <a:schemeClr val="bg1"/>
                </a:solidFill>
                <a:effectLst>
                  <a:outerShdw blurRad="38100" dist="38100" dir="2700000" algn="tl">
                    <a:srgbClr val="000000">
                      <a:alpha val="43137"/>
                    </a:srgbClr>
                  </a:outerShdw>
                </a:effectLst>
              </a:rPr>
              <a:t> In flaming fire </a:t>
            </a:r>
            <a:r>
              <a:rPr lang="en-US" sz="4000" b="1" dirty="0">
                <a:solidFill>
                  <a:srgbClr val="FFFF00"/>
                </a:solidFill>
                <a:effectLst>
                  <a:outerShdw blurRad="38100" dist="38100" dir="2700000" algn="tl">
                    <a:srgbClr val="000000">
                      <a:alpha val="43137"/>
                    </a:srgbClr>
                  </a:outerShdw>
                </a:effectLst>
              </a:rPr>
              <a:t>taking vengeance </a:t>
            </a:r>
            <a:r>
              <a:rPr lang="en-US" sz="3600" b="1" dirty="0">
                <a:solidFill>
                  <a:schemeClr val="bg1"/>
                </a:solidFill>
                <a:effectLst>
                  <a:outerShdw blurRad="38100" dist="38100" dir="2700000" algn="tl">
                    <a:srgbClr val="000000">
                      <a:alpha val="43137"/>
                    </a:srgbClr>
                  </a:outerShdw>
                </a:effectLst>
              </a:rPr>
              <a:t>on them that </a:t>
            </a:r>
            <a:r>
              <a:rPr lang="en-US" sz="3600" b="1" dirty="0">
                <a:solidFill>
                  <a:srgbClr val="FFFF00"/>
                </a:solidFill>
                <a:effectLst>
                  <a:outerShdw blurRad="38100" dist="38100" dir="2700000" algn="tl">
                    <a:srgbClr val="000000">
                      <a:alpha val="43137"/>
                    </a:srgbClr>
                  </a:outerShdw>
                </a:effectLst>
              </a:rPr>
              <a:t>know not God</a:t>
            </a:r>
            <a:r>
              <a:rPr lang="en-US" sz="3600" b="1" dirty="0">
                <a:solidFill>
                  <a:schemeClr val="bg1"/>
                </a:solidFill>
                <a:effectLst>
                  <a:outerShdw blurRad="38100" dist="38100" dir="2700000" algn="tl">
                    <a:srgbClr val="000000">
                      <a:alpha val="43137"/>
                    </a:srgbClr>
                  </a:outerShdw>
                </a:effectLst>
              </a:rPr>
              <a:t>, and that </a:t>
            </a:r>
            <a:r>
              <a:rPr lang="en-US" sz="3600" b="1" dirty="0">
                <a:solidFill>
                  <a:srgbClr val="FFFF00"/>
                </a:solidFill>
                <a:effectLst>
                  <a:outerShdw blurRad="38100" dist="38100" dir="2700000" algn="tl">
                    <a:srgbClr val="000000">
                      <a:alpha val="43137"/>
                    </a:srgbClr>
                  </a:outerShdw>
                </a:effectLst>
              </a:rPr>
              <a:t>obey not the gospel </a:t>
            </a:r>
            <a:r>
              <a:rPr lang="en-US" sz="3600" b="1" dirty="0">
                <a:solidFill>
                  <a:schemeClr val="bg1"/>
                </a:solidFill>
                <a:effectLst>
                  <a:outerShdw blurRad="38100" dist="38100" dir="2700000" algn="tl">
                    <a:srgbClr val="000000">
                      <a:alpha val="43137"/>
                    </a:srgbClr>
                  </a:outerShdw>
                </a:effectLst>
              </a:rPr>
              <a:t>of our Lord Jesus Christ: </a:t>
            </a:r>
          </a:p>
          <a:p>
            <a:endParaRPr lang="en-US" dirty="0"/>
          </a:p>
        </p:txBody>
      </p:sp>
    </p:spTree>
    <p:extLst>
      <p:ext uri="{BB962C8B-B14F-4D97-AF65-F5344CB8AC3E}">
        <p14:creationId xmlns:p14="http://schemas.microsoft.com/office/powerpoint/2010/main" val="105619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86D96E-5D50-4FCA-9B9A-C247BB8E124D}"/>
              </a:ext>
            </a:extLst>
          </p:cNvPr>
          <p:cNvSpPr txBox="1"/>
          <p:nvPr/>
        </p:nvSpPr>
        <p:spPr>
          <a:xfrm>
            <a:off x="768220" y="1720840"/>
            <a:ext cx="10655559" cy="3477875"/>
          </a:xfrm>
          <a:prstGeom prst="rect">
            <a:avLst/>
          </a:prstGeom>
          <a:solidFill>
            <a:schemeClr val="tx1"/>
          </a:solidFill>
        </p:spPr>
        <p:txBody>
          <a:bodyPr wrap="square" rtlCol="0">
            <a:spAutoFit/>
          </a:bodyPr>
          <a:lstStyle/>
          <a:p>
            <a:r>
              <a:rPr lang="en-US" sz="3600" b="1" baseline="30000" dirty="0">
                <a:solidFill>
                  <a:schemeClr val="bg1"/>
                </a:solidFill>
                <a:effectLst>
                  <a:outerShdw blurRad="38100" dist="38100" dir="2700000" algn="tl">
                    <a:srgbClr val="000000">
                      <a:alpha val="43137"/>
                    </a:srgbClr>
                  </a:outerShdw>
                </a:effectLst>
              </a:rPr>
              <a:t>9 </a:t>
            </a:r>
            <a:r>
              <a:rPr lang="en-US" sz="3600" b="1" dirty="0">
                <a:solidFill>
                  <a:schemeClr val="bg1"/>
                </a:solidFill>
                <a:effectLst>
                  <a:outerShdw blurRad="38100" dist="38100" dir="2700000" algn="tl">
                    <a:srgbClr val="000000">
                      <a:alpha val="43137"/>
                    </a:srgbClr>
                  </a:outerShdw>
                </a:effectLst>
              </a:rPr>
              <a:t> These shall </a:t>
            </a:r>
            <a:r>
              <a:rPr lang="en-US" sz="4000" b="1" dirty="0">
                <a:solidFill>
                  <a:srgbClr val="FFFF00"/>
                </a:solidFill>
                <a:effectLst>
                  <a:outerShdw blurRad="38100" dist="38100" dir="2700000" algn="tl">
                    <a:srgbClr val="000000">
                      <a:alpha val="43137"/>
                    </a:srgbClr>
                  </a:outerShdw>
                </a:effectLst>
              </a:rPr>
              <a:t>be punished </a:t>
            </a:r>
            <a:r>
              <a:rPr lang="en-US" sz="3600" b="1" dirty="0">
                <a:solidFill>
                  <a:schemeClr val="bg1"/>
                </a:solidFill>
                <a:effectLst>
                  <a:outerShdw blurRad="38100" dist="38100" dir="2700000" algn="tl">
                    <a:srgbClr val="000000">
                      <a:alpha val="43137"/>
                    </a:srgbClr>
                  </a:outerShdw>
                </a:effectLst>
              </a:rPr>
              <a:t>with </a:t>
            </a:r>
            <a:r>
              <a:rPr lang="en-US" sz="3600" b="1" dirty="0">
                <a:solidFill>
                  <a:srgbClr val="FFFF00"/>
                </a:solidFill>
                <a:effectLst>
                  <a:outerShdw blurRad="38100" dist="38100" dir="2700000" algn="tl">
                    <a:srgbClr val="000000">
                      <a:alpha val="43137"/>
                    </a:srgbClr>
                  </a:outerShdw>
                </a:effectLst>
              </a:rPr>
              <a:t>everlasting destruction from the presence of the Lord and from the glory of His power</a:t>
            </a: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10 </a:t>
            </a:r>
            <a:r>
              <a:rPr lang="en-US" sz="3600" b="1" dirty="0">
                <a:solidFill>
                  <a:schemeClr val="bg1"/>
                </a:solidFill>
                <a:effectLst>
                  <a:outerShdw blurRad="38100" dist="38100" dir="2700000" algn="tl">
                    <a:srgbClr val="000000">
                      <a:alpha val="43137"/>
                    </a:srgbClr>
                  </a:outerShdw>
                </a:effectLst>
              </a:rPr>
              <a:t> when He comes, in that Day, to be glorified in His saints and to be admired among all those who believe, because our testimony among you was believed. </a:t>
            </a:r>
          </a:p>
        </p:txBody>
      </p:sp>
    </p:spTree>
    <p:extLst>
      <p:ext uri="{BB962C8B-B14F-4D97-AF65-F5344CB8AC3E}">
        <p14:creationId xmlns:p14="http://schemas.microsoft.com/office/powerpoint/2010/main" val="379149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DECDC-ED3A-4D55-8664-8B7413E0D3B8}"/>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THE UNVEILING OF JESUS CHRIST BRING TWO BASIC THINGS:</a:t>
            </a:r>
          </a:p>
        </p:txBody>
      </p:sp>
      <p:sp>
        <p:nvSpPr>
          <p:cNvPr id="3" name="Content Placeholder 2">
            <a:extLst>
              <a:ext uri="{FF2B5EF4-FFF2-40B4-BE49-F238E27FC236}">
                <a16:creationId xmlns:a16="http://schemas.microsoft.com/office/drawing/2014/main" id="{955A4E0A-0328-4A94-A326-4F1DC2113E98}"/>
              </a:ext>
            </a:extLst>
          </p:cNvPr>
          <p:cNvSpPr>
            <a:spLocks noGrp="1"/>
          </p:cNvSpPr>
          <p:nvPr>
            <p:ph idx="1"/>
          </p:nvPr>
        </p:nvSpPr>
        <p:spPr>
          <a:solidFill>
            <a:schemeClr val="tx1"/>
          </a:solidFill>
        </p:spPr>
        <p:txBody>
          <a:bodyPr>
            <a:normAutofit/>
          </a:bodyPr>
          <a:lstStyle/>
          <a:p>
            <a:r>
              <a:rPr lang="en-US" sz="4000" b="1" dirty="0">
                <a:solidFill>
                  <a:schemeClr val="bg1"/>
                </a:solidFill>
                <a:effectLst>
                  <a:outerShdw blurRad="38100" dist="38100" dir="2700000" algn="tl">
                    <a:srgbClr val="000000">
                      <a:alpha val="43137"/>
                    </a:srgbClr>
                  </a:outerShdw>
                </a:effectLst>
              </a:rPr>
              <a:t>Rest for the Saints of God – </a:t>
            </a:r>
          </a:p>
          <a:p>
            <a:pPr marL="0" indent="0">
              <a:buNone/>
            </a:pPr>
            <a:r>
              <a:rPr lang="en-US" sz="3600" b="1" baseline="30000" dirty="0">
                <a:solidFill>
                  <a:schemeClr val="bg1"/>
                </a:solidFill>
                <a:effectLst>
                  <a:outerShdw blurRad="38100" dist="38100" dir="2700000" algn="tl">
                    <a:srgbClr val="000000">
                      <a:alpha val="43137"/>
                    </a:srgbClr>
                  </a:outerShdw>
                </a:effectLst>
              </a:rPr>
              <a:t>7 </a:t>
            </a:r>
            <a:r>
              <a:rPr lang="en-US" sz="3600" b="1" dirty="0">
                <a:solidFill>
                  <a:schemeClr val="bg1"/>
                </a:solidFill>
                <a:effectLst>
                  <a:outerShdw blurRad="38100" dist="38100" dir="2700000" algn="tl">
                    <a:srgbClr val="000000">
                      <a:alpha val="43137"/>
                    </a:srgbClr>
                  </a:outerShdw>
                </a:effectLst>
              </a:rPr>
              <a:t> And to you who are troubled </a:t>
            </a:r>
            <a:r>
              <a:rPr lang="en-US" sz="3600" b="1" dirty="0">
                <a:solidFill>
                  <a:srgbClr val="FFFF00"/>
                </a:solidFill>
                <a:effectLst>
                  <a:outerShdw blurRad="38100" dist="38100" dir="2700000" algn="tl">
                    <a:srgbClr val="000000">
                      <a:alpha val="43137"/>
                    </a:srgbClr>
                  </a:outerShdw>
                </a:effectLst>
              </a:rPr>
              <a:t>rest with us</a:t>
            </a:r>
            <a:r>
              <a:rPr lang="en-US" sz="3600" b="1" dirty="0">
                <a:solidFill>
                  <a:schemeClr val="bg1"/>
                </a:solidFill>
                <a:effectLst>
                  <a:outerShdw blurRad="38100" dist="38100" dir="2700000" algn="tl">
                    <a:srgbClr val="000000">
                      <a:alpha val="43137"/>
                    </a:srgbClr>
                  </a:outerShdw>
                </a:effectLst>
              </a:rPr>
              <a:t>, when the Lord Jesus shall be revealed from heaven</a:t>
            </a:r>
            <a:r>
              <a:rPr lang="en-US" sz="3600" b="1" dirty="0">
                <a:solidFill>
                  <a:srgbClr val="FFFF00"/>
                </a:solidFill>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rPr>
              <a:t>with his mighty angels</a:t>
            </a:r>
            <a:endParaRPr lang="en-US" sz="3600" dirty="0"/>
          </a:p>
        </p:txBody>
      </p:sp>
    </p:spTree>
    <p:extLst>
      <p:ext uri="{BB962C8B-B14F-4D97-AF65-F5344CB8AC3E}">
        <p14:creationId xmlns:p14="http://schemas.microsoft.com/office/powerpoint/2010/main" val="83221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C178D5-F0FD-41F6-BCB0-321B90135C11}"/>
              </a:ext>
            </a:extLst>
          </p:cNvPr>
          <p:cNvSpPr txBox="1"/>
          <p:nvPr/>
        </p:nvSpPr>
        <p:spPr>
          <a:xfrm>
            <a:off x="740229" y="1278292"/>
            <a:ext cx="10711542" cy="4708981"/>
          </a:xfrm>
          <a:prstGeom prst="rect">
            <a:avLst/>
          </a:prstGeom>
          <a:solidFill>
            <a:schemeClr val="tx1"/>
          </a:solidFill>
        </p:spPr>
        <p:txBody>
          <a:bodyPr wrap="square" rtlCol="0">
            <a:spAutoFit/>
          </a:bodyPr>
          <a:lstStyle/>
          <a:p>
            <a:pPr marL="285750" indent="-285750">
              <a:buFont typeface="Arial" panose="020B0604020202020204" pitchFamily="34" charset="0"/>
              <a:buChar char="•"/>
            </a:pPr>
            <a:r>
              <a:rPr lang="en-US" sz="4000" b="1" dirty="0">
                <a:solidFill>
                  <a:schemeClr val="bg1"/>
                </a:solidFill>
                <a:effectLst>
                  <a:outerShdw blurRad="38100" dist="38100" dir="2700000" algn="tl">
                    <a:srgbClr val="000000">
                      <a:alpha val="43137"/>
                    </a:srgbClr>
                  </a:outerShdw>
                </a:effectLst>
              </a:rPr>
              <a:t>The Retribution and Punishment of God.</a:t>
            </a:r>
          </a:p>
          <a:p>
            <a:endParaRPr lang="en-US" dirty="0">
              <a:solidFill>
                <a:schemeClr val="bg1"/>
              </a:solidFill>
            </a:endParaRPr>
          </a:p>
          <a:p>
            <a:r>
              <a:rPr lang="en-US" sz="3600" b="1" baseline="30000" dirty="0">
                <a:solidFill>
                  <a:prstClr val="white"/>
                </a:solidFill>
                <a:effectLst>
                  <a:outerShdw blurRad="38100" dist="38100" dir="2700000" algn="tl">
                    <a:srgbClr val="000000">
                      <a:alpha val="43137"/>
                    </a:srgbClr>
                  </a:outerShdw>
                </a:effectLst>
              </a:rPr>
              <a:t>8 </a:t>
            </a:r>
            <a:r>
              <a:rPr lang="en-US" sz="3600" b="1" dirty="0">
                <a:solidFill>
                  <a:prstClr val="white"/>
                </a:solidFill>
                <a:effectLst>
                  <a:outerShdw blurRad="38100" dist="38100" dir="2700000" algn="tl">
                    <a:srgbClr val="000000">
                      <a:alpha val="43137"/>
                    </a:srgbClr>
                  </a:outerShdw>
                </a:effectLst>
              </a:rPr>
              <a:t> In flaming fire </a:t>
            </a:r>
            <a:r>
              <a:rPr lang="en-US" sz="4000" b="1" dirty="0">
                <a:solidFill>
                  <a:srgbClr val="FFFF00"/>
                </a:solidFill>
                <a:effectLst>
                  <a:outerShdw blurRad="38100" dist="38100" dir="2700000" algn="tl">
                    <a:srgbClr val="000000">
                      <a:alpha val="43137"/>
                    </a:srgbClr>
                  </a:outerShdw>
                </a:effectLst>
              </a:rPr>
              <a:t>taking vengeance </a:t>
            </a:r>
            <a:r>
              <a:rPr lang="en-US" sz="3600" b="1" dirty="0">
                <a:solidFill>
                  <a:prstClr val="white"/>
                </a:solidFill>
                <a:effectLst>
                  <a:outerShdw blurRad="38100" dist="38100" dir="2700000" algn="tl">
                    <a:srgbClr val="000000">
                      <a:alpha val="43137"/>
                    </a:srgbClr>
                  </a:outerShdw>
                </a:effectLst>
              </a:rPr>
              <a:t>on them that </a:t>
            </a:r>
            <a:r>
              <a:rPr lang="en-US" sz="3600" b="1" dirty="0">
                <a:solidFill>
                  <a:srgbClr val="FFFF00"/>
                </a:solidFill>
                <a:effectLst>
                  <a:outerShdw blurRad="38100" dist="38100" dir="2700000" algn="tl">
                    <a:srgbClr val="000000">
                      <a:alpha val="43137"/>
                    </a:srgbClr>
                  </a:outerShdw>
                </a:effectLst>
              </a:rPr>
              <a:t>know not God</a:t>
            </a:r>
            <a:r>
              <a:rPr lang="en-US" sz="3600" b="1" dirty="0">
                <a:solidFill>
                  <a:prstClr val="white"/>
                </a:solidFill>
                <a:effectLst>
                  <a:outerShdw blurRad="38100" dist="38100" dir="2700000" algn="tl">
                    <a:srgbClr val="000000">
                      <a:alpha val="43137"/>
                    </a:srgbClr>
                  </a:outerShdw>
                </a:effectLst>
              </a:rPr>
              <a:t>, and that </a:t>
            </a:r>
            <a:r>
              <a:rPr lang="en-US" sz="3600" b="1" dirty="0">
                <a:solidFill>
                  <a:srgbClr val="FFFF00"/>
                </a:solidFill>
                <a:effectLst>
                  <a:outerShdw blurRad="38100" dist="38100" dir="2700000" algn="tl">
                    <a:srgbClr val="000000">
                      <a:alpha val="43137"/>
                    </a:srgbClr>
                  </a:outerShdw>
                </a:effectLst>
              </a:rPr>
              <a:t>obey not the gospel </a:t>
            </a:r>
            <a:r>
              <a:rPr lang="en-US" sz="3600" b="1" dirty="0">
                <a:solidFill>
                  <a:prstClr val="white"/>
                </a:solidFill>
                <a:effectLst>
                  <a:outerShdw blurRad="38100" dist="38100" dir="2700000" algn="tl">
                    <a:srgbClr val="000000">
                      <a:alpha val="43137"/>
                    </a:srgbClr>
                  </a:outerShdw>
                </a:effectLst>
              </a:rPr>
              <a:t>of our Lord Jesus Christ:</a:t>
            </a:r>
          </a:p>
          <a:p>
            <a:r>
              <a:rPr lang="en-US" sz="3600" b="1" baseline="30000" dirty="0">
                <a:solidFill>
                  <a:prstClr val="white"/>
                </a:solidFill>
                <a:effectLst>
                  <a:outerShdw blurRad="38100" dist="38100" dir="2700000" algn="tl">
                    <a:srgbClr val="000000">
                      <a:alpha val="43137"/>
                    </a:srgbClr>
                  </a:outerShdw>
                </a:effectLst>
              </a:rPr>
              <a:t>9 </a:t>
            </a:r>
            <a:r>
              <a:rPr lang="en-US" sz="3600" b="1" dirty="0">
                <a:solidFill>
                  <a:prstClr val="white"/>
                </a:solidFill>
                <a:effectLst>
                  <a:outerShdw blurRad="38100" dist="38100" dir="2700000" algn="tl">
                    <a:srgbClr val="000000">
                      <a:alpha val="43137"/>
                    </a:srgbClr>
                  </a:outerShdw>
                </a:effectLst>
              </a:rPr>
              <a:t> These shall </a:t>
            </a:r>
            <a:r>
              <a:rPr lang="en-US" sz="4000" b="1" dirty="0">
                <a:solidFill>
                  <a:srgbClr val="FFFF00"/>
                </a:solidFill>
                <a:effectLst>
                  <a:outerShdw blurRad="38100" dist="38100" dir="2700000" algn="tl">
                    <a:srgbClr val="000000">
                      <a:alpha val="43137"/>
                    </a:srgbClr>
                  </a:outerShdw>
                </a:effectLst>
              </a:rPr>
              <a:t>be punished </a:t>
            </a:r>
            <a:r>
              <a:rPr lang="en-US" sz="3600" b="1" dirty="0">
                <a:solidFill>
                  <a:prstClr val="white"/>
                </a:solidFill>
                <a:effectLst>
                  <a:outerShdw blurRad="38100" dist="38100" dir="2700000" algn="tl">
                    <a:srgbClr val="000000">
                      <a:alpha val="43137"/>
                    </a:srgbClr>
                  </a:outerShdw>
                </a:effectLst>
              </a:rPr>
              <a:t>with </a:t>
            </a:r>
            <a:r>
              <a:rPr lang="en-US" sz="3600" b="1" dirty="0">
                <a:solidFill>
                  <a:srgbClr val="FFFF00"/>
                </a:solidFill>
                <a:effectLst>
                  <a:outerShdw blurRad="38100" dist="38100" dir="2700000" algn="tl">
                    <a:srgbClr val="000000">
                      <a:alpha val="43137"/>
                    </a:srgbClr>
                  </a:outerShdw>
                </a:effectLst>
              </a:rPr>
              <a:t>everlasting destruction from the presence of the Lord and from the glory of His power</a:t>
            </a:r>
            <a:r>
              <a:rPr lang="en-US" sz="3600" b="1" dirty="0">
                <a:solidFill>
                  <a:prstClr val="white"/>
                </a:solidFill>
                <a:effectLst>
                  <a:outerShdw blurRad="38100" dist="38100" dir="2700000" algn="tl">
                    <a:srgbClr val="000000">
                      <a:alpha val="43137"/>
                    </a:srgbClr>
                  </a:outerShdw>
                </a:effectLst>
              </a:rPr>
              <a:t>,</a:t>
            </a:r>
            <a:endParaRPr lang="en-US" dirty="0"/>
          </a:p>
          <a:p>
            <a:endParaRPr lang="en-US" dirty="0"/>
          </a:p>
        </p:txBody>
      </p:sp>
    </p:spTree>
    <p:extLst>
      <p:ext uri="{BB962C8B-B14F-4D97-AF65-F5344CB8AC3E}">
        <p14:creationId xmlns:p14="http://schemas.microsoft.com/office/powerpoint/2010/main" val="377737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6FE2-48E5-499E-800A-BCCBE0CB02E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Why Punishment?</a:t>
            </a:r>
          </a:p>
        </p:txBody>
      </p:sp>
      <p:sp>
        <p:nvSpPr>
          <p:cNvPr id="3" name="Content Placeholder 2">
            <a:extLst>
              <a:ext uri="{FF2B5EF4-FFF2-40B4-BE49-F238E27FC236}">
                <a16:creationId xmlns:a16="http://schemas.microsoft.com/office/drawing/2014/main" id="{63C24F6B-5635-4863-82BB-3C838DC4E9D5}"/>
              </a:ext>
            </a:extLst>
          </p:cNvPr>
          <p:cNvSpPr>
            <a:spLocks noGrp="1"/>
          </p:cNvSpPr>
          <p:nvPr>
            <p:ph idx="1"/>
          </p:nvPr>
        </p:nvSpPr>
        <p:spPr>
          <a:solidFill>
            <a:schemeClr val="tx1"/>
          </a:solidFill>
        </p:spPr>
        <p:txBody>
          <a:bodyPr>
            <a:normAutofit/>
          </a:bodyPr>
          <a:lstStyle/>
          <a:p>
            <a:r>
              <a:rPr lang="en-US" sz="3600" b="1" dirty="0">
                <a:solidFill>
                  <a:schemeClr val="bg1"/>
                </a:solidFill>
              </a:rPr>
              <a:t>2 Thessalonians 1:6 – Seeing </a:t>
            </a:r>
            <a:r>
              <a:rPr lang="en-US" sz="3600" b="1" i="1" dirty="0">
                <a:solidFill>
                  <a:schemeClr val="bg1"/>
                </a:solidFill>
              </a:rPr>
              <a:t>it is</a:t>
            </a:r>
            <a:r>
              <a:rPr lang="en-US" sz="3600" b="1" dirty="0">
                <a:solidFill>
                  <a:schemeClr val="bg1"/>
                </a:solidFill>
              </a:rPr>
              <a:t> </a:t>
            </a:r>
            <a:r>
              <a:rPr lang="en-US" sz="4000" b="1" dirty="0">
                <a:solidFill>
                  <a:srgbClr val="FFFF00"/>
                </a:solidFill>
              </a:rPr>
              <a:t>a righteous (just)) thing with God </a:t>
            </a:r>
            <a:r>
              <a:rPr lang="en-US" sz="3600" b="1" dirty="0">
                <a:solidFill>
                  <a:schemeClr val="bg1"/>
                </a:solidFill>
              </a:rPr>
              <a:t>to recompense tribulation to them that trouble you; </a:t>
            </a:r>
            <a:br>
              <a:rPr lang="en-US" sz="3600" b="1" dirty="0">
                <a:solidFill>
                  <a:schemeClr val="bg1"/>
                </a:solidFill>
              </a:rPr>
            </a:br>
            <a:endParaRPr lang="en-US" sz="3600" b="1" dirty="0">
              <a:solidFill>
                <a:schemeClr val="bg1"/>
              </a:solidFill>
            </a:endParaRPr>
          </a:p>
        </p:txBody>
      </p:sp>
    </p:spTree>
    <p:extLst>
      <p:ext uri="{BB962C8B-B14F-4D97-AF65-F5344CB8AC3E}">
        <p14:creationId xmlns:p14="http://schemas.microsoft.com/office/powerpoint/2010/main" val="246448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6FE2-48E5-499E-800A-BCCBE0CB02E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Why the Punishment?</a:t>
            </a:r>
          </a:p>
        </p:txBody>
      </p:sp>
      <p:sp>
        <p:nvSpPr>
          <p:cNvPr id="3" name="Content Placeholder 2">
            <a:extLst>
              <a:ext uri="{FF2B5EF4-FFF2-40B4-BE49-F238E27FC236}">
                <a16:creationId xmlns:a16="http://schemas.microsoft.com/office/drawing/2014/main" id="{63C24F6B-5635-4863-82BB-3C838DC4E9D5}"/>
              </a:ext>
            </a:extLst>
          </p:cNvPr>
          <p:cNvSpPr>
            <a:spLocks noGrp="1"/>
          </p:cNvSpPr>
          <p:nvPr>
            <p:ph idx="1"/>
          </p:nvPr>
        </p:nvSpPr>
        <p:spPr>
          <a:solidFill>
            <a:schemeClr val="tx1"/>
          </a:solidFill>
        </p:spPr>
        <p:txBody>
          <a:bodyPr>
            <a:normAutofit/>
          </a:bodyPr>
          <a:lstStyle/>
          <a:p>
            <a:r>
              <a:rPr lang="en-US" sz="3600" b="1" dirty="0">
                <a:solidFill>
                  <a:schemeClr val="bg1"/>
                </a:solidFill>
              </a:rPr>
              <a:t>Six-Thousand years of Human History Demands justice.</a:t>
            </a:r>
          </a:p>
          <a:p>
            <a:r>
              <a:rPr lang="en-US" sz="3600" b="1" dirty="0">
                <a:solidFill>
                  <a:schemeClr val="bg1"/>
                </a:solidFill>
              </a:rPr>
              <a:t>The Suffering of God’s People demands justice.</a:t>
            </a:r>
          </a:p>
          <a:p>
            <a:r>
              <a:rPr lang="en-US" sz="3600" b="1" dirty="0">
                <a:solidFill>
                  <a:schemeClr val="bg1"/>
                </a:solidFill>
              </a:rPr>
              <a:t>The Character of God </a:t>
            </a:r>
            <a:r>
              <a:rPr lang="en-US" sz="3600" b="1">
                <a:solidFill>
                  <a:schemeClr val="bg1"/>
                </a:solidFill>
              </a:rPr>
              <a:t>demands justice.   </a:t>
            </a:r>
            <a:endParaRPr lang="en-US" sz="3600" b="1" dirty="0">
              <a:solidFill>
                <a:schemeClr val="bg1"/>
              </a:solidFill>
            </a:endParaRPr>
          </a:p>
        </p:txBody>
      </p:sp>
    </p:spTree>
    <p:extLst>
      <p:ext uri="{BB962C8B-B14F-4D97-AF65-F5344CB8AC3E}">
        <p14:creationId xmlns:p14="http://schemas.microsoft.com/office/powerpoint/2010/main" val="36219326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143</TotalTime>
  <Words>1870</Words>
  <Application>Microsoft Office PowerPoint</Application>
  <PresentationFormat>Widescreen</PresentationFormat>
  <Paragraphs>110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Garamond</vt:lpstr>
      <vt:lpstr>Organic</vt:lpstr>
      <vt:lpstr> </vt:lpstr>
      <vt:lpstr>What We Have Learned:</vt:lpstr>
      <vt:lpstr>   GOD: THE CHRISTIAN’S AVENGER </vt:lpstr>
      <vt:lpstr>PowerPoint Presentation</vt:lpstr>
      <vt:lpstr>PowerPoint Presentation</vt:lpstr>
      <vt:lpstr>THE UNVEILING OF JESUS CHRIST BRING TWO BASIC THINGS:</vt:lpstr>
      <vt:lpstr>PowerPoint Presentation</vt:lpstr>
      <vt:lpstr>Why Punishment?</vt:lpstr>
      <vt:lpstr>Why the Punishment?</vt:lpstr>
      <vt:lpstr>PowerPoint Presentation</vt:lpstr>
      <vt:lpstr>PowerPoint Presentation</vt:lpstr>
      <vt:lpstr>Who Will Receive the Punishment?</vt:lpstr>
      <vt:lpstr>Who Will Receive Punishment?</vt:lpstr>
      <vt:lpstr>What is the Punishment?</vt:lpstr>
      <vt:lpstr>PowerPoint Presentation</vt:lpstr>
      <vt:lpstr>What should we do with this truth?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Roe</dc:creator>
  <cp:lastModifiedBy>Roe</cp:lastModifiedBy>
  <cp:revision>14</cp:revision>
  <cp:lastPrinted>2019-11-10T15:45:23Z</cp:lastPrinted>
  <dcterms:created xsi:type="dcterms:W3CDTF">2019-11-09T16:44:49Z</dcterms:created>
  <dcterms:modified xsi:type="dcterms:W3CDTF">2019-11-10T15:50:49Z</dcterms:modified>
</cp:coreProperties>
</file>