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8" r:id="rId2"/>
    <p:sldId id="262" r:id="rId3"/>
    <p:sldId id="263" r:id="rId4"/>
    <p:sldId id="256"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134" y="72"/>
      </p:cViewPr>
      <p:guideLst>
        <p:guide orient="horz" pos="2184"/>
        <p:guide pos="3840"/>
      </p:guideLst>
    </p:cSldViewPr>
  </p:slideViewPr>
  <p:notesTextViewPr>
    <p:cViewPr>
      <p:scale>
        <a:sx n="1" d="1"/>
        <a:sy n="1" d="1"/>
      </p:scale>
      <p:origin x="0" y="0"/>
    </p:cViewPr>
  </p:notesTextViewPr>
  <p:notesViewPr>
    <p:cSldViewPr snapToGrid="0" showGuides="1">
      <p:cViewPr>
        <p:scale>
          <a:sx n="100" d="100"/>
          <a:sy n="100" d="100"/>
        </p:scale>
        <p:origin x="1694" y="-2069"/>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62FBA9A-69A7-4C7E-AA22-0992A10D1E2D}" type="datetimeFigureOut">
              <a:rPr lang="en-US" smtClean="0"/>
              <a:t>11/3/2019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457D21C-8C0D-4A01-AD7A-8D291AAE06CA}" type="slidenum">
              <a:rPr lang="en-US" smtClean="0"/>
              <a:t>‹#›</a:t>
            </a:fld>
            <a:endParaRPr lang="en-US"/>
          </a:p>
        </p:txBody>
      </p:sp>
    </p:spTree>
    <p:extLst>
      <p:ext uri="{BB962C8B-B14F-4D97-AF65-F5344CB8AC3E}">
        <p14:creationId xmlns:p14="http://schemas.microsoft.com/office/powerpoint/2010/main" val="70397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both letters to Thessalonian Christians from Corinth. A City that he spent some 18 months in. He wrote the First Letter in his first few months there after receiving Timothy great report about them. </a:t>
            </a:r>
          </a:p>
          <a:p>
            <a:r>
              <a:rPr lang="en-US" dirty="0"/>
              <a:t>A  few months after the first letter he wrote the second letter to them. We do not know what prompted him writing the Second Letter. This powerful and rich letter brought the church great instruction and encouragement.</a:t>
            </a:r>
          </a:p>
          <a:p>
            <a:endParaRPr lang="en-US" dirty="0"/>
          </a:p>
          <a:p>
            <a:pPr marL="236578" indent="-236578">
              <a:buAutoNum type="arabicParenR"/>
            </a:pPr>
            <a:r>
              <a:rPr lang="en-US" dirty="0"/>
              <a:t>He offered them spiritual encouragement for the hardship they were facing.</a:t>
            </a:r>
          </a:p>
          <a:p>
            <a:endParaRPr lang="en-US" dirty="0"/>
          </a:p>
          <a:p>
            <a:r>
              <a:rPr lang="en-US" dirty="0"/>
              <a:t>2)  He address the confusion that still existence about the Second Coming of Christ.</a:t>
            </a:r>
          </a:p>
          <a:p>
            <a:endParaRPr lang="en-US" dirty="0"/>
          </a:p>
          <a:p>
            <a:pPr marL="236578" indent="-236578">
              <a:buAutoNum type="arabicParenR" startAt="3"/>
            </a:pPr>
            <a:r>
              <a:rPr lang="en-US" dirty="0"/>
              <a:t>He address the conduct of Christians that had become idle just sitting around</a:t>
            </a:r>
          </a:p>
          <a:p>
            <a:r>
              <a:rPr lang="en-US" dirty="0"/>
              <a:t>      waiting for the return of Christ rather than serving.  </a:t>
            </a:r>
          </a:p>
          <a:p>
            <a:endParaRPr lang="en-US" dirty="0"/>
          </a:p>
          <a:p>
            <a:pPr marL="177433" indent="-177433">
              <a:buFont typeface="Arial" panose="020B0604020202020204" pitchFamily="34" charset="0"/>
              <a:buChar char="•"/>
            </a:pPr>
            <a:r>
              <a:rPr lang="en-US" dirty="0"/>
              <a:t>The First Chapter deals subject of having spiritual perseverance in face of hardships.</a:t>
            </a:r>
          </a:p>
          <a:p>
            <a:pPr marL="177433" indent="-177433">
              <a:buFont typeface="Arial" panose="020B0604020202020204" pitchFamily="34" charset="0"/>
              <a:buChar char="•"/>
            </a:pPr>
            <a:r>
              <a:rPr lang="en-US" dirty="0"/>
              <a:t>In the Second Chapter Paul straightens out the beliefs about the Second Coming. </a:t>
            </a:r>
          </a:p>
          <a:p>
            <a:pPr marL="177433" indent="-177433">
              <a:buFont typeface="Arial" panose="020B0604020202020204" pitchFamily="34" charset="0"/>
              <a:buChar char="•"/>
            </a:pPr>
            <a:r>
              <a:rPr lang="en-US" dirty="0"/>
              <a:t>Third Chapter, he rebuke those who had become spiritually lazy.   </a:t>
            </a:r>
          </a:p>
        </p:txBody>
      </p:sp>
      <p:sp>
        <p:nvSpPr>
          <p:cNvPr id="4" name="Slide Number Placeholder 3"/>
          <p:cNvSpPr>
            <a:spLocks noGrp="1"/>
          </p:cNvSpPr>
          <p:nvPr>
            <p:ph type="sldNum" sz="quarter" idx="5"/>
          </p:nvPr>
        </p:nvSpPr>
        <p:spPr/>
        <p:txBody>
          <a:bodyPr/>
          <a:lstStyle/>
          <a:p>
            <a:pPr defTabSz="467776">
              <a:defRPr/>
            </a:pPr>
            <a:fld id="{095524D5-4EEE-4829-9FE2-0927D7384086}" type="slidenum">
              <a:rPr lang="en-US">
                <a:solidFill>
                  <a:prstClr val="black"/>
                </a:solidFill>
                <a:latin typeface="Calibri" panose="020F0502020204030204"/>
              </a:rPr>
              <a:pPr defTabSz="46777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178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10</a:t>
            </a:fld>
            <a:endParaRPr lang="en-US"/>
          </a:p>
        </p:txBody>
      </p:sp>
    </p:spTree>
    <p:extLst>
      <p:ext uri="{BB962C8B-B14F-4D97-AF65-F5344CB8AC3E}">
        <p14:creationId xmlns:p14="http://schemas.microsoft.com/office/powerpoint/2010/main" val="162204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They saw during His first coming just glimpses of His glory but never the full revelation of who He was.</a:t>
            </a:r>
          </a:p>
          <a:p>
            <a:endParaRPr lang="en-US" dirty="0"/>
          </a:p>
          <a:p>
            <a:r>
              <a:rPr lang="en-US" b="1" dirty="0"/>
              <a:t>John 1:14 – </a:t>
            </a:r>
            <a:r>
              <a:rPr lang="en-US" dirty="0"/>
              <a:t>And the Word became flesh and dwelt among us, and we beheld His glory, the glory as of the only begotten of the Father, full of grace and truth. </a:t>
            </a:r>
          </a:p>
          <a:p>
            <a:endParaRPr lang="en-US" dirty="0"/>
          </a:p>
          <a:p>
            <a:r>
              <a:rPr lang="en-US" b="1" dirty="0"/>
              <a:t>John 2</a:t>
            </a:r>
            <a:r>
              <a:rPr lang="en-US" dirty="0"/>
              <a:t> –  His mother and wedding party saw Him turn the Water into wine</a:t>
            </a:r>
          </a:p>
          <a:p>
            <a:r>
              <a:rPr lang="en-US" b="1" dirty="0"/>
              <a:t>John 4</a:t>
            </a:r>
            <a:r>
              <a:rPr lang="en-US" dirty="0"/>
              <a:t> – An outcast Samaritan women saw a glimpse of His glory When He told her all things.</a:t>
            </a:r>
          </a:p>
          <a:p>
            <a:r>
              <a:rPr lang="en-US" b="1" dirty="0"/>
              <a:t>John 5</a:t>
            </a:r>
            <a:r>
              <a:rPr lang="en-US" dirty="0"/>
              <a:t> – The crippled man saw a glimpse of revelation when He stood up for the first time and walked home.</a:t>
            </a:r>
          </a:p>
          <a:p>
            <a:r>
              <a:rPr lang="en-US" b="1" dirty="0"/>
              <a:t>John 6</a:t>
            </a:r>
            <a:r>
              <a:rPr lang="en-US" dirty="0"/>
              <a:t> – Over 5000 satisfied souls saw a glimpse we they fed them a lunch of fish and bread blessed by the Master.</a:t>
            </a:r>
          </a:p>
          <a:p>
            <a:r>
              <a:rPr lang="en-US" b="1" dirty="0"/>
              <a:t>John 9</a:t>
            </a:r>
            <a:r>
              <a:rPr lang="en-US" dirty="0"/>
              <a:t> – The Blind Man saw and experience a glimpse of His glory when he received his sight.</a:t>
            </a:r>
          </a:p>
          <a:p>
            <a:r>
              <a:rPr lang="en-US" b="1" dirty="0"/>
              <a:t>John 11 </a:t>
            </a:r>
            <a:r>
              <a:rPr lang="en-US" dirty="0"/>
              <a:t>– Martha &amp; Mary saw a glimpse of  His glory at the tomb of their brother Lazarus.</a:t>
            </a:r>
          </a:p>
          <a:p>
            <a:r>
              <a:rPr lang="en-US" b="1" dirty="0"/>
              <a:t>John 19 </a:t>
            </a:r>
            <a:r>
              <a:rPr lang="en-US" dirty="0"/>
              <a:t>– A Roman Centurion saw a powerful glimpse of His glory at the foot of the cross.    </a:t>
            </a:r>
          </a:p>
          <a:p>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11</a:t>
            </a:fld>
            <a:endParaRPr lang="en-US"/>
          </a:p>
        </p:txBody>
      </p:sp>
    </p:spTree>
    <p:extLst>
      <p:ext uri="{BB962C8B-B14F-4D97-AF65-F5344CB8AC3E}">
        <p14:creationId xmlns:p14="http://schemas.microsoft.com/office/powerpoint/2010/main" val="315651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coming from the throne of God:</a:t>
            </a:r>
          </a:p>
          <a:p>
            <a:endParaRPr lang="en-US" dirty="0"/>
          </a:p>
          <a:p>
            <a:r>
              <a:rPr lang="en-US" b="1" dirty="0"/>
              <a:t>John 5:22 – </a:t>
            </a:r>
            <a:r>
              <a:rPr lang="en-US" dirty="0"/>
              <a:t>For the Father judges no one, but has committed all judgment to the Son, </a:t>
            </a:r>
          </a:p>
          <a:p>
            <a:endParaRPr lang="en-US" dirty="0"/>
          </a:p>
          <a:p>
            <a:r>
              <a:rPr lang="en-US" b="1" dirty="0"/>
              <a:t>Acts 1:9-11 – </a:t>
            </a:r>
            <a:r>
              <a:rPr lang="en-US" dirty="0"/>
              <a:t>And when he had spoken these things, while they beheld, he was taken up; and a cloud received him out of their sight. </a:t>
            </a:r>
            <a:br>
              <a:rPr lang="en-US" dirty="0"/>
            </a:br>
            <a:r>
              <a:rPr lang="en-US" baseline="30000" dirty="0"/>
              <a:t>10 </a:t>
            </a:r>
            <a:r>
              <a:rPr lang="en-US" dirty="0"/>
              <a:t> And while they looked </a:t>
            </a:r>
            <a:r>
              <a:rPr lang="en-US" dirty="0" err="1"/>
              <a:t>stedfastly</a:t>
            </a:r>
            <a:r>
              <a:rPr lang="en-US" dirty="0"/>
              <a:t> toward heaven as he went up, behold, two men stood by them in white apparel; </a:t>
            </a:r>
            <a:br>
              <a:rPr lang="en-US" dirty="0"/>
            </a:br>
            <a:r>
              <a:rPr lang="en-US" baseline="30000" dirty="0"/>
              <a:t>11 </a:t>
            </a:r>
            <a:r>
              <a:rPr lang="en-US" dirty="0"/>
              <a:t> Which also said, Ye men of Galilee, why stand ye gazing up into heaven? this same Jesus, which is taken up from you into heaven, shall so come in like manner as ye have seen him go into heaven. </a:t>
            </a:r>
          </a:p>
          <a:p>
            <a:endParaRPr lang="en-US" dirty="0"/>
          </a:p>
          <a:p>
            <a:r>
              <a:rPr lang="en-US" b="1" dirty="0"/>
              <a:t>Hebrews 8:1 – </a:t>
            </a:r>
            <a:r>
              <a:rPr lang="en-US" dirty="0"/>
              <a:t>Now of the things which we have spoken </a:t>
            </a:r>
            <a:r>
              <a:rPr lang="en-US" i="1" dirty="0"/>
              <a:t>this is</a:t>
            </a:r>
            <a:r>
              <a:rPr lang="en-US" dirty="0"/>
              <a:t> the sum: We have such an high priest, who is set on the right hand of the throne of the Majesty in the heavens; </a:t>
            </a:r>
          </a:p>
          <a:p>
            <a:endParaRPr lang="en-US" dirty="0"/>
          </a:p>
          <a:p>
            <a:r>
              <a:rPr lang="en-US" b="1" dirty="0"/>
              <a:t>Matthew 24:30 – </a:t>
            </a:r>
            <a:r>
              <a:rPr lang="en-US" dirty="0"/>
              <a:t>And then shall appear the sign of the Son of man in heaven: and then shall all the tribes of the earth mourn, and they shall see the Son of man coming in the clouds of heaven with power and great glory. </a:t>
            </a:r>
            <a:br>
              <a:rPr lang="en-US" dirty="0"/>
            </a:br>
            <a:br>
              <a:rPr lang="en-US"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12</a:t>
            </a:fld>
            <a:endParaRPr lang="en-US"/>
          </a:p>
        </p:txBody>
      </p:sp>
    </p:spTree>
    <p:extLst>
      <p:ext uri="{BB962C8B-B14F-4D97-AF65-F5344CB8AC3E}">
        <p14:creationId xmlns:p14="http://schemas.microsoft.com/office/powerpoint/2010/main" val="15124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13</a:t>
            </a:fld>
            <a:endParaRPr lang="en-US"/>
          </a:p>
        </p:txBody>
      </p:sp>
    </p:spTree>
    <p:extLst>
      <p:ext uri="{BB962C8B-B14F-4D97-AF65-F5344CB8AC3E}">
        <p14:creationId xmlns:p14="http://schemas.microsoft.com/office/powerpoint/2010/main" val="108850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14</a:t>
            </a:fld>
            <a:endParaRPr lang="en-US"/>
          </a:p>
        </p:txBody>
      </p:sp>
    </p:spTree>
    <p:extLst>
      <p:ext uri="{BB962C8B-B14F-4D97-AF65-F5344CB8AC3E}">
        <p14:creationId xmlns:p14="http://schemas.microsoft.com/office/powerpoint/2010/main" val="5011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15</a:t>
            </a:fld>
            <a:endParaRPr lang="en-US"/>
          </a:p>
        </p:txBody>
      </p:sp>
    </p:spTree>
    <p:extLst>
      <p:ext uri="{BB962C8B-B14F-4D97-AF65-F5344CB8AC3E}">
        <p14:creationId xmlns:p14="http://schemas.microsoft.com/office/powerpoint/2010/main" val="63842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1:7-9 – </a:t>
            </a:r>
            <a:r>
              <a:rPr lang="en-US" dirty="0"/>
              <a:t>And to you who are troubled rest with us, when the Lord Jesus shall be revealed from </a:t>
            </a:r>
            <a:r>
              <a:rPr lang="en-US" b="1" dirty="0"/>
              <a:t>heaven with his </a:t>
            </a:r>
            <a:r>
              <a:rPr lang="en-US" sz="1400" b="1" dirty="0"/>
              <a:t>mighty angels</a:t>
            </a:r>
            <a:r>
              <a:rPr lang="en-US" dirty="0"/>
              <a:t>, </a:t>
            </a:r>
          </a:p>
          <a:p>
            <a:endParaRPr lang="en-US" dirty="0"/>
          </a:p>
          <a:p>
            <a:r>
              <a:rPr lang="en-US" b="1" dirty="0"/>
              <a:t>Matthew 26:53 – </a:t>
            </a:r>
            <a:r>
              <a:rPr lang="en-US" dirty="0" err="1"/>
              <a:t>Thinkest</a:t>
            </a:r>
            <a:r>
              <a:rPr lang="en-US" dirty="0"/>
              <a:t> thou that I cannot now pray to my Father, and he shall presently give me more than twelve legions of angels?  72,000 Angels</a:t>
            </a:r>
            <a:br>
              <a:rPr lang="en-US" dirty="0"/>
            </a:br>
            <a:endParaRPr lang="en-US" dirty="0"/>
          </a:p>
          <a:p>
            <a:r>
              <a:rPr lang="en-US" b="1" dirty="0"/>
              <a:t>Matthew 16:27 – </a:t>
            </a:r>
            <a:r>
              <a:rPr lang="en-US" dirty="0"/>
              <a:t>For the Son of man shall come in the glory of his Father with his angels; and then he shall reward every man according to his works. </a:t>
            </a:r>
          </a:p>
          <a:p>
            <a:endParaRPr lang="en-US" dirty="0"/>
          </a:p>
          <a:p>
            <a:r>
              <a:rPr lang="en-US" b="1" dirty="0"/>
              <a:t>Matthew 25:31 – </a:t>
            </a:r>
            <a:r>
              <a:rPr lang="en-US" dirty="0"/>
              <a:t>When the Son of man shall come in his glory, </a:t>
            </a:r>
            <a:r>
              <a:rPr lang="en-US" b="1" dirty="0"/>
              <a:t>and all the holy angels </a:t>
            </a:r>
            <a:r>
              <a:rPr lang="en-US" dirty="0"/>
              <a:t>with him, then shall he sit upon the throne of his glory: </a:t>
            </a:r>
          </a:p>
          <a:p>
            <a:endParaRPr lang="en-US" dirty="0"/>
          </a:p>
          <a:p>
            <a:endParaRPr lang="en-US" dirty="0"/>
          </a:p>
          <a:p>
            <a:endParaRPr lang="en-US" dirty="0"/>
          </a:p>
          <a:p>
            <a:br>
              <a:rPr lang="en-US" dirty="0"/>
            </a:br>
            <a:endParaRPr lang="en-US" dirty="0"/>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16</a:t>
            </a:fld>
            <a:endParaRPr lang="en-US"/>
          </a:p>
        </p:txBody>
      </p:sp>
    </p:spTree>
    <p:extLst>
      <p:ext uri="{BB962C8B-B14F-4D97-AF65-F5344CB8AC3E}">
        <p14:creationId xmlns:p14="http://schemas.microsoft.com/office/powerpoint/2010/main" val="1386122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dirty="0"/>
              <a:t>This reference to the brilliance and </a:t>
            </a:r>
            <a:r>
              <a:rPr lang="en-US" b="1" dirty="0"/>
              <a:t>glory and holiness of His appearance.</a:t>
            </a:r>
          </a:p>
          <a:p>
            <a:endParaRPr lang="en-US" b="1" dirty="0"/>
          </a:p>
          <a:p>
            <a:r>
              <a:rPr lang="en-US" dirty="0"/>
              <a:t>His return is filled with majesty and glory of God Himself. So brilliant this it will be as the flaming fire.</a:t>
            </a:r>
            <a:br>
              <a:rPr lang="en-US" dirty="0"/>
            </a:br>
            <a:endParaRPr lang="en-US" dirty="0"/>
          </a:p>
          <a:p>
            <a:r>
              <a:rPr lang="en-US" b="1" dirty="0"/>
              <a:t>Note: </a:t>
            </a:r>
            <a:r>
              <a:rPr lang="en-US" dirty="0"/>
              <a:t>This is the fire of His glory and presence and holy.</a:t>
            </a:r>
          </a:p>
          <a:p>
            <a:endParaRPr lang="en-US" dirty="0"/>
          </a:p>
          <a:p>
            <a:r>
              <a:rPr lang="en-US" b="1" dirty="0"/>
              <a:t>2 Peter 3:10 – </a:t>
            </a:r>
            <a:r>
              <a:rPr lang="en-US" dirty="0"/>
              <a:t>But the day of the Lord will come as a thief in the night; in the which the heavens shall pass away with a great noise, and the elements shall melt with fervent heat, the earth also and the works that are therein shall be burned up. </a:t>
            </a:r>
          </a:p>
          <a:p>
            <a:endParaRPr lang="en-US" dirty="0"/>
          </a:p>
          <a:p>
            <a:r>
              <a:rPr lang="en-US" b="1" dirty="0"/>
              <a:t>Psalm 104:4 – </a:t>
            </a:r>
            <a:r>
              <a:rPr lang="en-US" dirty="0"/>
              <a:t>Who </a:t>
            </a:r>
            <a:r>
              <a:rPr lang="en-US" dirty="0" err="1"/>
              <a:t>maketh</a:t>
            </a:r>
            <a:r>
              <a:rPr lang="en-US" dirty="0"/>
              <a:t> his angels spirits; his ministers a flaming fire: </a:t>
            </a:r>
          </a:p>
          <a:p>
            <a:endParaRPr lang="en-US" dirty="0"/>
          </a:p>
          <a:p>
            <a:r>
              <a:rPr lang="en-US" b="1" dirty="0"/>
              <a:t>Jude 1:14-15 – </a:t>
            </a:r>
            <a:r>
              <a:rPr lang="en-US" dirty="0"/>
              <a:t>And Enoch also, the seventh from Adam, prophesied of these, saying, Behold, the Lord cometh with ten thousands of his saints, </a:t>
            </a:r>
            <a:br>
              <a:rPr lang="en-US" dirty="0"/>
            </a:br>
            <a:r>
              <a:rPr lang="en-US" baseline="30000" dirty="0"/>
              <a:t>15 </a:t>
            </a:r>
            <a:r>
              <a:rPr lang="en-US" dirty="0"/>
              <a:t> To execute judgment upon all, and to convince all that are ungodly among them of all their ungodly deeds which they have ungodly committed, and of all their hard </a:t>
            </a:r>
            <a:r>
              <a:rPr lang="en-US" i="1" dirty="0"/>
              <a:t>speeches</a:t>
            </a:r>
            <a:r>
              <a:rPr lang="en-US" dirty="0"/>
              <a:t> which ungodly sinners have spoken against him. </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17</a:t>
            </a:fld>
            <a:endParaRPr lang="en-US"/>
          </a:p>
        </p:txBody>
      </p:sp>
    </p:spTree>
    <p:extLst>
      <p:ext uri="{BB962C8B-B14F-4D97-AF65-F5344CB8AC3E}">
        <p14:creationId xmlns:p14="http://schemas.microsoft.com/office/powerpoint/2010/main" val="19679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18</a:t>
            </a:fld>
            <a:endParaRPr lang="en-US"/>
          </a:p>
        </p:txBody>
      </p:sp>
    </p:spTree>
    <p:extLst>
      <p:ext uri="{BB962C8B-B14F-4D97-AF65-F5344CB8AC3E}">
        <p14:creationId xmlns:p14="http://schemas.microsoft.com/office/powerpoint/2010/main" val="342827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1:7-9 – </a:t>
            </a:r>
            <a:r>
              <a:rPr lang="en-US" dirty="0"/>
              <a:t>And to you who are troubled rest with us, when the Lord Jesus shall be revealed from heaven with his mighty angels, </a:t>
            </a:r>
            <a:br>
              <a:rPr lang="en-US" dirty="0"/>
            </a:br>
            <a:r>
              <a:rPr lang="en-US" baseline="30000" dirty="0"/>
              <a:t>8 </a:t>
            </a:r>
            <a:r>
              <a:rPr lang="en-US" dirty="0"/>
              <a:t> In flaming fire taking vengeance on them that know not God, and that obey not the gospel of our Lord Jesus Christ: </a:t>
            </a:r>
            <a:br>
              <a:rPr lang="en-US" dirty="0"/>
            </a:br>
            <a:r>
              <a:rPr lang="en-US" baseline="30000" dirty="0"/>
              <a:t>9 </a:t>
            </a:r>
            <a:r>
              <a:rPr lang="en-US" dirty="0"/>
              <a:t> Who shall be punished with everlasting destruction from the presence of the Lord, and from the glory of his power; </a:t>
            </a:r>
          </a:p>
          <a:p>
            <a:endParaRPr lang="en-US" dirty="0"/>
          </a:p>
          <a:p>
            <a:pPr marL="231229" indent="-231229">
              <a:buAutoNum type="arabicParenR"/>
            </a:pPr>
            <a:r>
              <a:rPr lang="en-US" dirty="0"/>
              <a:t>Those who are judged are those who reject God, they had no relationship with Him. </a:t>
            </a:r>
          </a:p>
          <a:p>
            <a:endParaRPr lang="en-US" b="1" dirty="0"/>
          </a:p>
          <a:p>
            <a:r>
              <a:rPr lang="en-US" b="1" dirty="0"/>
              <a:t>Romans 1:19 – </a:t>
            </a:r>
            <a:r>
              <a:rPr lang="en-US" dirty="0"/>
              <a:t>Because that which may be known of God is manifest in them; for God hath shewed </a:t>
            </a:r>
            <a:r>
              <a:rPr lang="en-US" i="1" dirty="0"/>
              <a:t>it</a:t>
            </a:r>
            <a:r>
              <a:rPr lang="en-US" dirty="0"/>
              <a:t> unto them. </a:t>
            </a:r>
          </a:p>
          <a:p>
            <a:endParaRPr lang="en-US" dirty="0"/>
          </a:p>
          <a:p>
            <a:r>
              <a:rPr lang="en-US" b="1" dirty="0"/>
              <a:t>Romans 2:15 – </a:t>
            </a:r>
            <a:r>
              <a:rPr lang="en-US" dirty="0"/>
              <a:t>Which shew the work of the law written in their hearts, their conscience also bearing witness, and </a:t>
            </a:r>
            <a:r>
              <a:rPr lang="en-US" i="1" dirty="0"/>
              <a:t>their</a:t>
            </a:r>
            <a:r>
              <a:rPr lang="en-US" dirty="0"/>
              <a:t> thoughts the mean while accusing or else excusing one another;) </a:t>
            </a:r>
          </a:p>
          <a:p>
            <a:r>
              <a:rPr lang="en-US" b="1" dirty="0"/>
              <a:t>Acts 14:17 –</a:t>
            </a:r>
            <a:r>
              <a:rPr lang="en-US" dirty="0"/>
              <a:t>Nevertheless he left not himself without witness, in that he did good, and gave us rain from heaven, and fruitful seasons, filling our hearts with food and gladness. </a:t>
            </a: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19</a:t>
            </a:fld>
            <a:endParaRPr lang="en-US"/>
          </a:p>
        </p:txBody>
      </p:sp>
    </p:spTree>
    <p:extLst>
      <p:ext uri="{BB962C8B-B14F-4D97-AF65-F5344CB8AC3E}">
        <p14:creationId xmlns:p14="http://schemas.microsoft.com/office/powerpoint/2010/main" val="243262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2</a:t>
            </a:fld>
            <a:endParaRPr lang="en-US"/>
          </a:p>
        </p:txBody>
      </p:sp>
    </p:spTree>
    <p:extLst>
      <p:ext uri="{BB962C8B-B14F-4D97-AF65-F5344CB8AC3E}">
        <p14:creationId xmlns:p14="http://schemas.microsoft.com/office/powerpoint/2010/main" val="665704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1:8 -9 – </a:t>
            </a:r>
            <a:r>
              <a:rPr lang="en-US" dirty="0"/>
              <a:t>In flaming fire taking vengeance on them that know not God, and that obey not the gospel of our Lord Jesus Christ: </a:t>
            </a:r>
            <a:br>
              <a:rPr lang="en-US" dirty="0"/>
            </a:br>
            <a:r>
              <a:rPr lang="en-US" baseline="30000" dirty="0"/>
              <a:t>9 </a:t>
            </a:r>
            <a:r>
              <a:rPr lang="en-US" dirty="0"/>
              <a:t> Who shall be punished with everlasting destruction from the presence of the Lord, and from the glory of his power; </a:t>
            </a:r>
          </a:p>
          <a:p>
            <a:endParaRPr lang="en-US" dirty="0"/>
          </a:p>
          <a:p>
            <a:r>
              <a:rPr lang="en-US" dirty="0"/>
              <a:t>2) Who will be judged -  those who claimed Him but never dealt with their sinful souls.</a:t>
            </a:r>
          </a:p>
          <a:p>
            <a:r>
              <a:rPr lang="en-US" dirty="0"/>
              <a:t>	They had religion but not a relationship with Jesus Christ.</a:t>
            </a:r>
          </a:p>
          <a:p>
            <a:r>
              <a:rPr lang="en-US" dirty="0"/>
              <a:t>	They were moral and good but did not chose Jesus Christ.</a:t>
            </a:r>
          </a:p>
          <a:p>
            <a:r>
              <a:rPr lang="en-US" dirty="0"/>
              <a:t>	They profess a knowledge of Him but never personal knew Him as Lord</a:t>
            </a:r>
          </a:p>
          <a:p>
            <a:r>
              <a:rPr lang="en-US" dirty="0"/>
              <a:t>	and Savior.</a:t>
            </a:r>
          </a:p>
          <a:p>
            <a:r>
              <a:rPr lang="en-US" dirty="0"/>
              <a:t>	</a:t>
            </a:r>
          </a:p>
          <a:p>
            <a:r>
              <a:rPr lang="en-US" b="1" dirty="0"/>
              <a:t>Note:</a:t>
            </a:r>
            <a:r>
              <a:rPr lang="en-US" dirty="0"/>
              <a:t> Just because you are church member, morally good doesn’t mean that you have a relationship with Jesus Chris. You must repent of your sins and accept His payment for your sins and you must call out to Him to save you – if you do not then you are lost and condemned.</a:t>
            </a:r>
          </a:p>
          <a:p>
            <a:endParaRPr lang="en-US" dirty="0"/>
          </a:p>
          <a:p>
            <a:r>
              <a:rPr lang="en-US" b="1" dirty="0"/>
              <a:t>True saved people are those that have a relationship Jesus and is proven by their obedience to Him and His Gospel. </a:t>
            </a:r>
          </a:p>
        </p:txBody>
      </p:sp>
      <p:sp>
        <p:nvSpPr>
          <p:cNvPr id="4" name="Slide Number Placeholder 3"/>
          <p:cNvSpPr>
            <a:spLocks noGrp="1"/>
          </p:cNvSpPr>
          <p:nvPr>
            <p:ph type="sldNum" sz="quarter" idx="5"/>
          </p:nvPr>
        </p:nvSpPr>
        <p:spPr/>
        <p:txBody>
          <a:bodyPr/>
          <a:lstStyle/>
          <a:p>
            <a:fld id="{8457D21C-8C0D-4A01-AD7A-8D291AAE06CA}" type="slidenum">
              <a:rPr lang="en-US" smtClean="0"/>
              <a:t>20</a:t>
            </a:fld>
            <a:endParaRPr lang="en-US"/>
          </a:p>
        </p:txBody>
      </p:sp>
    </p:spTree>
    <p:extLst>
      <p:ext uri="{BB962C8B-B14F-4D97-AF65-F5344CB8AC3E}">
        <p14:creationId xmlns:p14="http://schemas.microsoft.com/office/powerpoint/2010/main" val="303464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21</a:t>
            </a:fld>
            <a:endParaRPr lang="en-US"/>
          </a:p>
        </p:txBody>
      </p:sp>
    </p:spTree>
    <p:extLst>
      <p:ext uri="{BB962C8B-B14F-4D97-AF65-F5344CB8AC3E}">
        <p14:creationId xmlns:p14="http://schemas.microsoft.com/office/powerpoint/2010/main" val="149150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1:7-9 – </a:t>
            </a:r>
            <a:r>
              <a:rPr lang="en-US" dirty="0"/>
              <a:t>And to you who are troubled rest with us, when the Lord Jesus shall be revealed from heaven with his mighty angels, </a:t>
            </a:r>
            <a:br>
              <a:rPr lang="en-US" dirty="0"/>
            </a:br>
            <a:r>
              <a:rPr lang="en-US" baseline="30000" dirty="0"/>
              <a:t>8 </a:t>
            </a:r>
            <a:r>
              <a:rPr lang="en-US" dirty="0"/>
              <a:t> In flaming fire taking vengeance on them that know not God, and that obey not the gospel of our Lord Jesus Christ: </a:t>
            </a:r>
            <a:br>
              <a:rPr lang="en-US" dirty="0"/>
            </a:br>
            <a:r>
              <a:rPr lang="en-US" baseline="30000" dirty="0"/>
              <a:t>9 </a:t>
            </a:r>
            <a:r>
              <a:rPr lang="en-US" dirty="0"/>
              <a:t> Who shall be punished with everlasting destruction from the presence of the Lord, and from the glory of his power; </a:t>
            </a:r>
          </a:p>
          <a:p>
            <a:endParaRPr lang="en-US" dirty="0"/>
          </a:p>
          <a:p>
            <a:r>
              <a:rPr lang="en-US" dirty="0"/>
              <a:t>2) It assure the Believer, Christian that they can take Rest and realize that God has set all things right. </a:t>
            </a:r>
          </a:p>
        </p:txBody>
      </p:sp>
      <p:sp>
        <p:nvSpPr>
          <p:cNvPr id="4" name="Slide Number Placeholder 3"/>
          <p:cNvSpPr>
            <a:spLocks noGrp="1"/>
          </p:cNvSpPr>
          <p:nvPr>
            <p:ph type="sldNum" sz="quarter" idx="5"/>
          </p:nvPr>
        </p:nvSpPr>
        <p:spPr/>
        <p:txBody>
          <a:bodyPr/>
          <a:lstStyle/>
          <a:p>
            <a:fld id="{8457D21C-8C0D-4A01-AD7A-8D291AAE06CA}" type="slidenum">
              <a:rPr lang="en-US" smtClean="0"/>
              <a:t>22</a:t>
            </a:fld>
            <a:endParaRPr lang="en-US"/>
          </a:p>
        </p:txBody>
      </p:sp>
    </p:spTree>
    <p:extLst>
      <p:ext uri="{BB962C8B-B14F-4D97-AF65-F5344CB8AC3E}">
        <p14:creationId xmlns:p14="http://schemas.microsoft.com/office/powerpoint/2010/main" val="120593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text this morning continues the theme that Paul presented that God will avenge those who have persecuted the Christians in their church.</a:t>
            </a:r>
          </a:p>
          <a:p>
            <a:endParaRPr lang="en-US" dirty="0"/>
          </a:p>
          <a:p>
            <a:r>
              <a:rPr lang="en-US" dirty="0"/>
              <a:t>Paul declares that retribution belongs to God. The Christian is to trust God to make all things right.</a:t>
            </a:r>
          </a:p>
          <a:p>
            <a:endParaRPr lang="en-US" dirty="0"/>
          </a:p>
          <a:p>
            <a:r>
              <a:rPr lang="en-US" dirty="0"/>
              <a:t>  </a:t>
            </a:r>
          </a:p>
        </p:txBody>
      </p:sp>
      <p:sp>
        <p:nvSpPr>
          <p:cNvPr id="4" name="Slide Number Placeholder 3"/>
          <p:cNvSpPr>
            <a:spLocks noGrp="1"/>
          </p:cNvSpPr>
          <p:nvPr>
            <p:ph type="sldNum" sz="quarter" idx="5"/>
          </p:nvPr>
        </p:nvSpPr>
        <p:spPr/>
        <p:txBody>
          <a:bodyPr/>
          <a:lstStyle/>
          <a:p>
            <a:fld id="{8457D21C-8C0D-4A01-AD7A-8D291AAE06CA}" type="slidenum">
              <a:rPr lang="en-US" smtClean="0"/>
              <a:t>3</a:t>
            </a:fld>
            <a:endParaRPr lang="en-US"/>
          </a:p>
        </p:txBody>
      </p:sp>
    </p:spTree>
    <p:extLst>
      <p:ext uri="{BB962C8B-B14F-4D97-AF65-F5344CB8AC3E}">
        <p14:creationId xmlns:p14="http://schemas.microsoft.com/office/powerpoint/2010/main" val="285513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4</a:t>
            </a:fld>
            <a:endParaRPr lang="en-US"/>
          </a:p>
        </p:txBody>
      </p:sp>
    </p:spTree>
    <p:extLst>
      <p:ext uri="{BB962C8B-B14F-4D97-AF65-F5344CB8AC3E}">
        <p14:creationId xmlns:p14="http://schemas.microsoft.com/office/powerpoint/2010/main" val="98717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B1A564-F5F9-49EF-B9BD-E4659F99A72B}" type="slidenum">
              <a:rPr lang="en-US" smtClean="0"/>
              <a:t>5</a:t>
            </a:fld>
            <a:endParaRPr lang="en-US"/>
          </a:p>
        </p:txBody>
      </p:sp>
    </p:spTree>
    <p:extLst>
      <p:ext uri="{BB962C8B-B14F-4D97-AF65-F5344CB8AC3E}">
        <p14:creationId xmlns:p14="http://schemas.microsoft.com/office/powerpoint/2010/main" val="198923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6</a:t>
            </a:fld>
            <a:endParaRPr lang="en-US"/>
          </a:p>
        </p:txBody>
      </p:sp>
    </p:spTree>
    <p:extLst>
      <p:ext uri="{BB962C8B-B14F-4D97-AF65-F5344CB8AC3E}">
        <p14:creationId xmlns:p14="http://schemas.microsoft.com/office/powerpoint/2010/main" val="114306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7</a:t>
            </a:fld>
            <a:endParaRPr lang="en-US"/>
          </a:p>
        </p:txBody>
      </p:sp>
    </p:spTree>
    <p:extLst>
      <p:ext uri="{BB962C8B-B14F-4D97-AF65-F5344CB8AC3E}">
        <p14:creationId xmlns:p14="http://schemas.microsoft.com/office/powerpoint/2010/main" val="299027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6895" y="4444861"/>
            <a:ext cx="5899841" cy="3821426"/>
          </a:xfrm>
        </p:spPr>
        <p:txBody>
          <a:bodyPr/>
          <a:lstStyle/>
          <a:p>
            <a:r>
              <a:rPr lang="en-US" b="1" dirty="0"/>
              <a:t>Note: </a:t>
            </a:r>
            <a:r>
              <a:rPr lang="en-US" dirty="0"/>
              <a:t>This morning we want to focus in on the event – the time that this Judgment will come.</a:t>
            </a:r>
          </a:p>
          <a:p>
            <a:endParaRPr lang="en-US" dirty="0"/>
          </a:p>
          <a:p>
            <a:r>
              <a:rPr lang="en-US" b="1" dirty="0"/>
              <a:t>2 Thessalonians 1:6-7 – </a:t>
            </a:r>
            <a:r>
              <a:rPr lang="en-US" dirty="0"/>
              <a:t>since </a:t>
            </a:r>
            <a:r>
              <a:rPr lang="en-US" i="1" dirty="0"/>
              <a:t>it is</a:t>
            </a:r>
            <a:r>
              <a:rPr lang="en-US" dirty="0"/>
              <a:t> a righteous thing with God to repay with tribulation those who trouble you, </a:t>
            </a:r>
            <a:br>
              <a:rPr lang="en-US" dirty="0"/>
            </a:br>
            <a:r>
              <a:rPr lang="en-US" baseline="30000" dirty="0"/>
              <a:t>7 </a:t>
            </a:r>
            <a:r>
              <a:rPr lang="en-US" dirty="0"/>
              <a:t> and to </a:t>
            </a:r>
            <a:r>
              <a:rPr lang="en-US" i="1" dirty="0"/>
              <a:t>give</a:t>
            </a:r>
            <a:r>
              <a:rPr lang="en-US" dirty="0"/>
              <a:t> you who are troubled rest with us when the </a:t>
            </a:r>
            <a:r>
              <a:rPr lang="en-US" b="1" dirty="0"/>
              <a:t>Lord Jesus is revealed </a:t>
            </a:r>
            <a:r>
              <a:rPr lang="en-US" dirty="0"/>
              <a:t>from heaven with His mighty angels, </a:t>
            </a:r>
          </a:p>
          <a:p>
            <a:endParaRPr lang="en-US" dirty="0"/>
          </a:p>
          <a:p>
            <a:r>
              <a:rPr lang="en-US" b="1" dirty="0"/>
              <a:t>Paul is speaking about a future coming day and event. </a:t>
            </a:r>
          </a:p>
          <a:p>
            <a:endParaRPr lang="en-US" dirty="0"/>
          </a:p>
          <a:p>
            <a:r>
              <a:rPr lang="en-US" dirty="0"/>
              <a:t>Paul often use in referring to coming of the Lord as it related to the Saints of God as the “</a:t>
            </a:r>
            <a:r>
              <a:rPr lang="en-US" b="1" dirty="0"/>
              <a:t>Par-</a:t>
            </a:r>
            <a:r>
              <a:rPr lang="en-US" b="1" dirty="0" err="1"/>
              <a:t>ou</a:t>
            </a:r>
            <a:r>
              <a:rPr lang="en-US" b="1" dirty="0"/>
              <a:t>-</a:t>
            </a:r>
            <a:r>
              <a:rPr lang="en-US" b="1" dirty="0" err="1"/>
              <a:t>si</a:t>
            </a:r>
            <a:r>
              <a:rPr lang="en-US" b="1" dirty="0"/>
              <a:t>-a”</a:t>
            </a:r>
            <a:r>
              <a:rPr lang="en-US" dirty="0"/>
              <a:t> of the Lord.</a:t>
            </a:r>
          </a:p>
          <a:p>
            <a:endParaRPr lang="en-US" dirty="0"/>
          </a:p>
          <a:p>
            <a:r>
              <a:rPr lang="en-US" dirty="0"/>
              <a:t>The word means the arrival of the one you know, the coming of Him that you worship, adore, love and long for. That is why Paul called this coming event of a promise of great hope, comfort, something to be long for. He never associates  judgment with this event for the Saints of God.</a:t>
            </a:r>
          </a:p>
          <a:p>
            <a:endParaRPr lang="en-US" dirty="0"/>
          </a:p>
          <a:p>
            <a:r>
              <a:rPr lang="en-US" b="1" dirty="0"/>
              <a:t>Note:</a:t>
            </a:r>
            <a:r>
              <a:rPr lang="en-US" dirty="0"/>
              <a:t> However, in </a:t>
            </a:r>
            <a:r>
              <a:rPr lang="en-US" b="1" dirty="0"/>
              <a:t>Verse 7</a:t>
            </a:r>
            <a:r>
              <a:rPr lang="en-US" dirty="0"/>
              <a:t> there is a word that is used to describes a different event – </a:t>
            </a:r>
          </a:p>
          <a:p>
            <a:r>
              <a:rPr lang="en-US" dirty="0"/>
              <a:t>The “revealed” is the Greek verb for the word </a:t>
            </a:r>
            <a:r>
              <a:rPr lang="en-US" b="1" dirty="0"/>
              <a:t>Apocalypse </a:t>
            </a:r>
            <a:r>
              <a:rPr lang="en-US" dirty="0"/>
              <a:t>to unveil, to lay bare.</a:t>
            </a:r>
          </a:p>
        </p:txBody>
      </p:sp>
      <p:sp>
        <p:nvSpPr>
          <p:cNvPr id="4" name="Slide Number Placeholder 3"/>
          <p:cNvSpPr>
            <a:spLocks noGrp="1"/>
          </p:cNvSpPr>
          <p:nvPr>
            <p:ph type="sldNum" sz="quarter" idx="5"/>
          </p:nvPr>
        </p:nvSpPr>
        <p:spPr/>
        <p:txBody>
          <a:bodyPr/>
          <a:lstStyle/>
          <a:p>
            <a:fld id="{8457D21C-8C0D-4A01-AD7A-8D291AAE06CA}" type="slidenum">
              <a:rPr lang="en-US" smtClean="0"/>
              <a:t>8</a:t>
            </a:fld>
            <a:endParaRPr lang="en-US"/>
          </a:p>
        </p:txBody>
      </p:sp>
    </p:spTree>
    <p:extLst>
      <p:ext uri="{BB962C8B-B14F-4D97-AF65-F5344CB8AC3E}">
        <p14:creationId xmlns:p14="http://schemas.microsoft.com/office/powerpoint/2010/main" val="117240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do not know Him. His first coming was without the full revelation of God.</a:t>
            </a:r>
          </a:p>
          <a:p>
            <a:endParaRPr lang="en-US" dirty="0"/>
          </a:p>
          <a:p>
            <a:r>
              <a:rPr lang="en-US" b="1" dirty="0"/>
              <a:t>Note: </a:t>
            </a:r>
            <a:r>
              <a:rPr lang="en-US" dirty="0"/>
              <a:t>This event of Revelation of Jesus Christ – when He comes and reveals Himself to a World that rejected Him and the glorious gospel.</a:t>
            </a:r>
          </a:p>
          <a:p>
            <a:endParaRPr lang="en-US" dirty="0"/>
          </a:p>
          <a:p>
            <a:endParaRPr lang="en-US" dirty="0"/>
          </a:p>
        </p:txBody>
      </p:sp>
      <p:sp>
        <p:nvSpPr>
          <p:cNvPr id="4" name="Slide Number Placeholder 3"/>
          <p:cNvSpPr>
            <a:spLocks noGrp="1"/>
          </p:cNvSpPr>
          <p:nvPr>
            <p:ph type="sldNum" sz="quarter" idx="5"/>
          </p:nvPr>
        </p:nvSpPr>
        <p:spPr/>
        <p:txBody>
          <a:bodyPr/>
          <a:lstStyle/>
          <a:p>
            <a:fld id="{8457D21C-8C0D-4A01-AD7A-8D291AAE06CA}" type="slidenum">
              <a:rPr lang="en-US" smtClean="0"/>
              <a:t>9</a:t>
            </a:fld>
            <a:endParaRPr lang="en-US"/>
          </a:p>
        </p:txBody>
      </p:sp>
    </p:spTree>
    <p:extLst>
      <p:ext uri="{BB962C8B-B14F-4D97-AF65-F5344CB8AC3E}">
        <p14:creationId xmlns:p14="http://schemas.microsoft.com/office/powerpoint/2010/main" val="2684034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58A-EAD0-4338-B9A7-0D885F812CF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F159A5F-FC69-4257-B53A-498B7EC71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5125CC-C0D3-4425-BC44-7FB514C5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41" y="848738"/>
            <a:ext cx="9548518" cy="5075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47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EE95-3D8B-4431-8459-6A991E4277BB}"/>
              </a:ext>
            </a:extLst>
          </p:cNvPr>
          <p:cNvSpPr>
            <a:spLocks noGrp="1"/>
          </p:cNvSpPr>
          <p:nvPr>
            <p:ph type="title"/>
          </p:nvPr>
        </p:nvSpPr>
        <p:spPr>
          <a:xfrm>
            <a:off x="1278296" y="898157"/>
            <a:ext cx="9601196" cy="1303867"/>
          </a:xfrm>
        </p:spPr>
        <p:txBody>
          <a:bodyPr>
            <a:normAutofit fontScale="90000"/>
          </a:bodyPr>
          <a:lstStyle/>
          <a:p>
            <a:r>
              <a:rPr lang="en-US" b="1" dirty="0">
                <a:effectLst>
                  <a:outerShdw blurRad="38100" dist="38100" dir="2700000" algn="tl">
                    <a:srgbClr val="000000">
                      <a:alpha val="43137"/>
                    </a:srgbClr>
                  </a:outerShdw>
                </a:effectLst>
              </a:rPr>
              <a:t>At the First Coming of Jesus Christ,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He was Veiled in Human Flesh:  </a:t>
            </a:r>
          </a:p>
        </p:txBody>
      </p:sp>
      <p:sp>
        <p:nvSpPr>
          <p:cNvPr id="3" name="Content Placeholder 2">
            <a:extLst>
              <a:ext uri="{FF2B5EF4-FFF2-40B4-BE49-F238E27FC236}">
                <a16:creationId xmlns:a16="http://schemas.microsoft.com/office/drawing/2014/main" id="{289F05F4-6801-4031-84FD-4AAB37C29B1A}"/>
              </a:ext>
            </a:extLst>
          </p:cNvPr>
          <p:cNvSpPr>
            <a:spLocks noGrp="1"/>
          </p:cNvSpPr>
          <p:nvPr>
            <p:ph idx="1"/>
          </p:nvPr>
        </p:nvSpPr>
        <p:spPr>
          <a:xfrm>
            <a:off x="746449" y="2416629"/>
            <a:ext cx="10664890" cy="3816220"/>
          </a:xfrm>
          <a:solidFill>
            <a:schemeClr val="accent6">
              <a:lumMod val="60000"/>
              <a:lumOff val="40000"/>
            </a:schemeClr>
          </a:solidFill>
        </p:spPr>
        <p:txBody>
          <a:bodyPr>
            <a:noAutofit/>
          </a:bodyPr>
          <a:lstStyle/>
          <a:p>
            <a:r>
              <a:rPr lang="en-US" sz="3200" b="1" dirty="0">
                <a:effectLst>
                  <a:outerShdw blurRad="38100" dist="38100" dir="2700000" algn="tl">
                    <a:srgbClr val="000000">
                      <a:alpha val="43137"/>
                    </a:srgbClr>
                  </a:outerShdw>
                </a:effectLst>
              </a:rPr>
              <a:t>The first time, He came as a helpless baby in a manger but the Second time He will come as the mighty God.</a:t>
            </a:r>
          </a:p>
          <a:p>
            <a:r>
              <a:rPr lang="en-US" sz="3200" b="1" dirty="0">
                <a:effectLst>
                  <a:outerShdw blurRad="38100" dist="38100" dir="2700000" algn="tl">
                    <a:srgbClr val="000000">
                      <a:alpha val="43137"/>
                    </a:srgbClr>
                  </a:outerShdw>
                </a:effectLst>
              </a:rPr>
              <a:t> The first time, He came as a meek and lowly Lamb but the Second time He will come as the Lion of Judah.</a:t>
            </a:r>
          </a:p>
          <a:p>
            <a:r>
              <a:rPr lang="en-US" sz="3200" b="1" dirty="0">
                <a:effectLst>
                  <a:outerShdw blurRad="38100" dist="38100" dir="2700000" algn="tl">
                    <a:srgbClr val="000000">
                      <a:alpha val="43137"/>
                    </a:srgbClr>
                  </a:outerShdw>
                </a:effectLst>
              </a:rPr>
              <a:t>The first time, He came as a servant seeking to serve but the Second time He will come as the reigning King of Kings. </a:t>
            </a:r>
          </a:p>
        </p:txBody>
      </p:sp>
    </p:spTree>
    <p:extLst>
      <p:ext uri="{BB962C8B-B14F-4D97-AF65-F5344CB8AC3E}">
        <p14:creationId xmlns:p14="http://schemas.microsoft.com/office/powerpoint/2010/main" val="3877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8FC45E-A71B-4958-A1C2-EC90C5DCC2CF}"/>
              </a:ext>
            </a:extLst>
          </p:cNvPr>
          <p:cNvSpPr>
            <a:spLocks noGrp="1"/>
          </p:cNvSpPr>
          <p:nvPr>
            <p:ph idx="1"/>
          </p:nvPr>
        </p:nvSpPr>
        <p:spPr>
          <a:xfrm>
            <a:off x="765109" y="788608"/>
            <a:ext cx="10646229" cy="5280783"/>
          </a:xfrm>
          <a:solidFill>
            <a:schemeClr val="accent6">
              <a:lumMod val="60000"/>
              <a:lumOff val="40000"/>
            </a:schemeClr>
          </a:solidFill>
        </p:spPr>
        <p:txBody>
          <a:bodyPr>
            <a:noAutofit/>
          </a:bodyPr>
          <a:lstStyle/>
          <a:p>
            <a:r>
              <a:rPr lang="en-US" sz="3200" b="1" dirty="0">
                <a:effectLst>
                  <a:outerShdw blurRad="38100" dist="38100" dir="2700000" algn="tl">
                    <a:srgbClr val="000000">
                      <a:alpha val="43137"/>
                    </a:srgbClr>
                  </a:outerShdw>
                </a:effectLst>
              </a:rPr>
              <a:t>The first time, He came as a Suffering Savior, but the Second time He will come as the Righteous Judge of the ages to execute the judgment of God Almighty.</a:t>
            </a:r>
          </a:p>
          <a:p>
            <a:r>
              <a:rPr lang="en-US" sz="3200" b="1" dirty="0">
                <a:effectLst>
                  <a:outerShdw blurRad="38100" dist="38100" dir="2700000" algn="tl">
                    <a:srgbClr val="000000">
                      <a:alpha val="43137"/>
                    </a:srgbClr>
                  </a:outerShdw>
                </a:effectLst>
              </a:rPr>
              <a:t>The first time, He came as the perfect Son of Man, but Second time He will come as the Eternal Christ and the Eternal Son of God.  </a:t>
            </a:r>
          </a:p>
          <a:p>
            <a:r>
              <a:rPr lang="en-US" sz="3200" b="1" dirty="0">
                <a:effectLst>
                  <a:outerShdw blurRad="38100" dist="38100" dir="2700000" algn="tl">
                    <a:srgbClr val="000000">
                      <a:alpha val="43137"/>
                    </a:srgbClr>
                  </a:outerShdw>
                </a:effectLst>
              </a:rPr>
              <a:t>The first time, He came to manifest and demonstrate the Love and Grace of God but Second time He will manifest the wrath and judgment of God.   </a:t>
            </a:r>
          </a:p>
        </p:txBody>
      </p:sp>
    </p:spTree>
    <p:extLst>
      <p:ext uri="{BB962C8B-B14F-4D97-AF65-F5344CB8AC3E}">
        <p14:creationId xmlns:p14="http://schemas.microsoft.com/office/powerpoint/2010/main" val="188928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2B11-FE90-4B6E-953D-D7F8D0A24AC4}"/>
              </a:ext>
            </a:extLst>
          </p:cNvPr>
          <p:cNvSpPr>
            <a:spLocks noGrp="1"/>
          </p:cNvSpPr>
          <p:nvPr>
            <p:ph type="title"/>
          </p:nvPr>
        </p:nvSpPr>
        <p:spPr>
          <a:solidFill>
            <a:schemeClr val="accent6">
              <a:lumMod val="60000"/>
              <a:lumOff val="40000"/>
            </a:schemeClr>
          </a:solidFill>
        </p:spPr>
        <p:txBody>
          <a:bodyPr/>
          <a:lstStyle/>
          <a:p>
            <a:r>
              <a:rPr lang="en-US" b="1" dirty="0">
                <a:effectLst>
                  <a:outerShdw blurRad="38100" dist="38100" dir="2700000" algn="tl">
                    <a:srgbClr val="000000">
                      <a:alpha val="43137"/>
                    </a:srgbClr>
                  </a:outerShdw>
                </a:effectLst>
              </a:rPr>
              <a:t>The Description of the Unveiling:  </a:t>
            </a:r>
          </a:p>
        </p:txBody>
      </p:sp>
      <p:sp>
        <p:nvSpPr>
          <p:cNvPr id="3" name="Content Placeholder 2">
            <a:extLst>
              <a:ext uri="{FF2B5EF4-FFF2-40B4-BE49-F238E27FC236}">
                <a16:creationId xmlns:a16="http://schemas.microsoft.com/office/drawing/2014/main" id="{47E7DABB-807D-4E14-9356-1373B8AC5673}"/>
              </a:ext>
            </a:extLst>
          </p:cNvPr>
          <p:cNvSpPr>
            <a:spLocks noGrp="1"/>
          </p:cNvSpPr>
          <p:nvPr>
            <p:ph idx="1"/>
          </p:nvPr>
        </p:nvSpPr>
        <p:spPr>
          <a:xfrm>
            <a:off x="877078" y="2556932"/>
            <a:ext cx="10478277" cy="3318936"/>
          </a:xfrm>
        </p:spPr>
        <p:txBody>
          <a:bodyPr>
            <a:normAutofit fontScale="92500" lnSpcReduction="10000"/>
          </a:bodyPr>
          <a:lstStyle/>
          <a:p>
            <a:r>
              <a:rPr lang="en-US" sz="3600" b="1" dirty="0">
                <a:effectLst>
                  <a:outerShdw blurRad="38100" dist="38100" dir="2700000" algn="tl">
                    <a:srgbClr val="000000">
                      <a:alpha val="43137"/>
                    </a:srgbClr>
                  </a:outerShdw>
                </a:effectLst>
              </a:rPr>
              <a:t>The Unveiling is </a:t>
            </a:r>
            <a:r>
              <a:rPr lang="en-US" sz="3600" b="1" dirty="0">
                <a:solidFill>
                  <a:srgbClr val="C00000"/>
                </a:solidFill>
                <a:effectLst>
                  <a:outerShdw blurRad="38100" dist="38100" dir="2700000" algn="tl">
                    <a:srgbClr val="000000">
                      <a:alpha val="43137"/>
                    </a:srgbClr>
                  </a:outerShdw>
                </a:effectLst>
              </a:rPr>
              <a:t>from Heaven </a:t>
            </a:r>
            <a:r>
              <a:rPr lang="en-US" sz="3600" b="1" dirty="0">
                <a:effectLst>
                  <a:outerShdw blurRad="38100" dist="38100" dir="2700000" algn="tl">
                    <a:srgbClr val="000000">
                      <a:alpha val="43137"/>
                    </a:srgbClr>
                  </a:outerShdw>
                </a:effectLst>
              </a:rPr>
              <a:t>– It is a </a:t>
            </a:r>
            <a:r>
              <a:rPr lang="en-US" sz="3600" b="1" dirty="0">
                <a:solidFill>
                  <a:srgbClr val="C00000"/>
                </a:solidFill>
                <a:effectLst>
                  <a:outerShdw blurRad="38100" dist="38100" dir="2700000" algn="tl">
                    <a:srgbClr val="000000">
                      <a:alpha val="43137"/>
                    </a:srgbClr>
                  </a:outerShdw>
                </a:effectLst>
              </a:rPr>
              <a:t>Supernatural Event.</a:t>
            </a:r>
          </a:p>
          <a:p>
            <a:pPr marL="0" indent="0">
              <a:buNone/>
            </a:pPr>
            <a:r>
              <a:rPr lang="en-US" sz="3600" b="1" dirty="0"/>
              <a:t>2 Thessalonians 1:7 – </a:t>
            </a:r>
            <a:r>
              <a:rPr lang="en-US" sz="3600" b="1" dirty="0">
                <a:effectLst>
                  <a:outerShdw blurRad="38100" dist="38100" dir="2700000" algn="tl">
                    <a:srgbClr val="000000">
                      <a:alpha val="43137"/>
                    </a:srgbClr>
                  </a:outerShdw>
                </a:effectLst>
              </a:rPr>
              <a:t>And to you who are troubled rest with us, when the Lord Jesus shall be revealed </a:t>
            </a:r>
            <a:r>
              <a:rPr lang="en-US" sz="4000" b="1" dirty="0">
                <a:ln>
                  <a:solidFill>
                    <a:srgbClr val="FFFF00"/>
                  </a:solidFill>
                </a:ln>
                <a:solidFill>
                  <a:srgbClr val="C00000"/>
                </a:solidFill>
                <a:effectLst>
                  <a:outerShdw blurRad="38100" dist="38100" dir="2700000" algn="tl">
                    <a:srgbClr val="000000">
                      <a:alpha val="43137"/>
                    </a:srgbClr>
                  </a:outerShdw>
                </a:effectLst>
              </a:rPr>
              <a:t>from heaven </a:t>
            </a:r>
            <a:r>
              <a:rPr lang="en-US" sz="3600" b="1" dirty="0">
                <a:effectLst>
                  <a:outerShdw blurRad="38100" dist="38100" dir="2700000" algn="tl">
                    <a:srgbClr val="000000">
                      <a:alpha val="43137"/>
                    </a:srgbClr>
                  </a:outerShdw>
                </a:effectLst>
              </a:rPr>
              <a:t>with his mighty angels, </a:t>
            </a:r>
            <a:br>
              <a:rPr lang="en-US" sz="3600" dirty="0"/>
            </a:b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931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9F2307-BB62-466E-9180-1C43F78D7CCA}"/>
              </a:ext>
            </a:extLst>
          </p:cNvPr>
          <p:cNvSpPr txBox="1"/>
          <p:nvPr/>
        </p:nvSpPr>
        <p:spPr>
          <a:xfrm>
            <a:off x="765111" y="877077"/>
            <a:ext cx="10674220" cy="5078313"/>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Revelation 19:11-16 – And </a:t>
            </a:r>
            <a:r>
              <a:rPr lang="en-US" sz="3600" b="1" dirty="0">
                <a:solidFill>
                  <a:srgbClr val="FFFF00"/>
                </a:solidFill>
                <a:effectLst>
                  <a:outerShdw blurRad="38100" dist="38100" dir="2700000" algn="tl">
                    <a:srgbClr val="000000">
                      <a:alpha val="43137"/>
                    </a:srgbClr>
                  </a:outerShdw>
                </a:effectLst>
              </a:rPr>
              <a:t>I saw heaven opened</a:t>
            </a:r>
            <a:r>
              <a:rPr lang="en-US" sz="3600" b="1" dirty="0">
                <a:solidFill>
                  <a:schemeClr val="bg1"/>
                </a:solidFill>
                <a:effectLst>
                  <a:outerShdw blurRad="38100" dist="38100" dir="2700000" algn="tl">
                    <a:srgbClr val="000000">
                      <a:alpha val="43137"/>
                    </a:srgbClr>
                  </a:outerShdw>
                </a:effectLst>
              </a:rPr>
              <a:t>, and behold a white horse; and he that sat upon him </a:t>
            </a:r>
            <a:r>
              <a:rPr lang="en-US" sz="3600" b="1" i="1" dirty="0">
                <a:solidFill>
                  <a:schemeClr val="bg1"/>
                </a:solidFill>
                <a:effectLst>
                  <a:outerShdw blurRad="38100" dist="38100" dir="2700000" algn="tl">
                    <a:srgbClr val="000000">
                      <a:alpha val="43137"/>
                    </a:srgbClr>
                  </a:outerShdw>
                </a:effectLst>
              </a:rPr>
              <a:t>was</a:t>
            </a:r>
            <a:r>
              <a:rPr lang="en-US" sz="3600" b="1" dirty="0">
                <a:solidFill>
                  <a:schemeClr val="bg1"/>
                </a:solidFill>
                <a:effectLst>
                  <a:outerShdw blurRad="38100" dist="38100" dir="2700000" algn="tl">
                    <a:srgbClr val="000000">
                      <a:alpha val="43137"/>
                    </a:srgbClr>
                  </a:outerShdw>
                </a:effectLst>
              </a:rPr>
              <a:t> called Faithful and True, and in righteousness he doth judge and make war.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12 </a:t>
            </a:r>
            <a:r>
              <a:rPr lang="en-US" sz="3600" b="1" dirty="0">
                <a:solidFill>
                  <a:schemeClr val="bg1"/>
                </a:solidFill>
                <a:effectLst>
                  <a:outerShdw blurRad="38100" dist="38100" dir="2700000" algn="tl">
                    <a:srgbClr val="000000">
                      <a:alpha val="43137"/>
                    </a:srgbClr>
                  </a:outerShdw>
                </a:effectLst>
              </a:rPr>
              <a:t>  His eyes </a:t>
            </a:r>
            <a:r>
              <a:rPr lang="en-US" sz="3600" b="1" i="1" dirty="0">
                <a:solidFill>
                  <a:schemeClr val="bg1"/>
                </a:solidFill>
                <a:effectLst>
                  <a:outerShdw blurRad="38100" dist="38100" dir="2700000" algn="tl">
                    <a:srgbClr val="000000">
                      <a:alpha val="43137"/>
                    </a:srgbClr>
                  </a:outerShdw>
                </a:effectLst>
              </a:rPr>
              <a:t>were</a:t>
            </a:r>
            <a:r>
              <a:rPr lang="en-US" sz="3600" b="1" dirty="0">
                <a:solidFill>
                  <a:schemeClr val="bg1"/>
                </a:solidFill>
                <a:effectLst>
                  <a:outerShdw blurRad="38100" dist="38100" dir="2700000" algn="tl">
                    <a:srgbClr val="000000">
                      <a:alpha val="43137"/>
                    </a:srgbClr>
                  </a:outerShdw>
                </a:effectLst>
              </a:rPr>
              <a:t> as a flame of fire, and on his head </a:t>
            </a:r>
            <a:r>
              <a:rPr lang="en-US" sz="3600" b="1" i="1" dirty="0">
                <a:solidFill>
                  <a:schemeClr val="bg1"/>
                </a:solidFill>
                <a:effectLst>
                  <a:outerShdw blurRad="38100" dist="38100" dir="2700000" algn="tl">
                    <a:srgbClr val="000000">
                      <a:alpha val="43137"/>
                    </a:srgbClr>
                  </a:outerShdw>
                </a:effectLst>
              </a:rPr>
              <a:t>were</a:t>
            </a:r>
            <a:r>
              <a:rPr lang="en-US" sz="3600" b="1" dirty="0">
                <a:solidFill>
                  <a:schemeClr val="bg1"/>
                </a:solidFill>
                <a:effectLst>
                  <a:outerShdw blurRad="38100" dist="38100" dir="2700000" algn="tl">
                    <a:srgbClr val="000000">
                      <a:alpha val="43137"/>
                    </a:srgbClr>
                  </a:outerShdw>
                </a:effectLst>
              </a:rPr>
              <a:t> many crowns; and he had a name written, that no man knew, but he himself.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13 </a:t>
            </a:r>
            <a:r>
              <a:rPr lang="en-US" sz="3600" b="1" dirty="0">
                <a:solidFill>
                  <a:schemeClr val="bg1"/>
                </a:solidFill>
                <a:effectLst>
                  <a:outerShdw blurRad="38100" dist="38100" dir="2700000" algn="tl">
                    <a:srgbClr val="000000">
                      <a:alpha val="43137"/>
                    </a:srgbClr>
                  </a:outerShdw>
                </a:effectLst>
              </a:rPr>
              <a:t> And he </a:t>
            </a:r>
            <a:r>
              <a:rPr lang="en-US" sz="3600" b="1" i="1" dirty="0">
                <a:solidFill>
                  <a:schemeClr val="bg1"/>
                </a:solidFill>
                <a:effectLst>
                  <a:outerShdw blurRad="38100" dist="38100" dir="2700000" algn="tl">
                    <a:srgbClr val="000000">
                      <a:alpha val="43137"/>
                    </a:srgbClr>
                  </a:outerShdw>
                </a:effectLst>
              </a:rPr>
              <a:t>was</a:t>
            </a:r>
            <a:r>
              <a:rPr lang="en-US" sz="3600" b="1" dirty="0">
                <a:solidFill>
                  <a:schemeClr val="bg1"/>
                </a:solidFill>
                <a:effectLst>
                  <a:outerShdw blurRad="38100" dist="38100" dir="2700000" algn="tl">
                    <a:srgbClr val="000000">
                      <a:alpha val="43137"/>
                    </a:srgbClr>
                  </a:outerShdw>
                </a:effectLst>
              </a:rPr>
              <a:t> clothed with a vesture dipped in blood: and his name is called </a:t>
            </a:r>
            <a:r>
              <a:rPr lang="en-US" sz="3600" b="1" dirty="0">
                <a:solidFill>
                  <a:srgbClr val="FFFF00"/>
                </a:solidFill>
                <a:effectLst>
                  <a:outerShdw blurRad="38100" dist="38100" dir="2700000" algn="tl">
                    <a:srgbClr val="000000">
                      <a:alpha val="43137"/>
                    </a:srgbClr>
                  </a:outerShdw>
                </a:effectLst>
              </a:rPr>
              <a:t>The Word of God</a:t>
            </a:r>
            <a:r>
              <a:rPr lang="en-US" sz="3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3625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1AAFA6-8450-4E29-8C48-57666E33C1D2}"/>
              </a:ext>
            </a:extLst>
          </p:cNvPr>
          <p:cNvSpPr txBox="1"/>
          <p:nvPr/>
        </p:nvSpPr>
        <p:spPr>
          <a:xfrm>
            <a:off x="744894" y="1250189"/>
            <a:ext cx="10702211" cy="4524315"/>
          </a:xfrm>
          <a:prstGeom prst="rect">
            <a:avLst/>
          </a:prstGeom>
          <a:solidFill>
            <a:schemeClr val="tx1"/>
          </a:solidFill>
        </p:spPr>
        <p:txBody>
          <a:bodyPr wrap="square" rtlCol="0">
            <a:spAutoFit/>
          </a:bodyPr>
          <a:lstStyle/>
          <a:p>
            <a:r>
              <a:rPr lang="en-US" sz="3600" b="1" baseline="30000" dirty="0">
                <a:solidFill>
                  <a:schemeClr val="bg1"/>
                </a:solidFill>
              </a:rPr>
              <a:t>1</a:t>
            </a:r>
            <a:r>
              <a:rPr lang="en-US" sz="3600" b="1" baseline="30000" dirty="0">
                <a:solidFill>
                  <a:schemeClr val="bg1"/>
                </a:solidFill>
                <a:effectLst>
                  <a:outerShdw blurRad="38100" dist="38100" dir="2700000" algn="tl">
                    <a:srgbClr val="000000">
                      <a:alpha val="43137"/>
                    </a:srgbClr>
                  </a:outerShdw>
                </a:effectLst>
              </a:rPr>
              <a:t>4 </a:t>
            </a:r>
            <a:r>
              <a:rPr lang="en-US" sz="3600" b="1" dirty="0">
                <a:solidFill>
                  <a:schemeClr val="bg1"/>
                </a:solidFill>
                <a:effectLst>
                  <a:outerShdw blurRad="38100" dist="38100" dir="2700000" algn="tl">
                    <a:srgbClr val="000000">
                      <a:alpha val="43137"/>
                    </a:srgbClr>
                  </a:outerShdw>
                </a:effectLst>
              </a:rPr>
              <a:t> And the armies </a:t>
            </a:r>
            <a:r>
              <a:rPr lang="en-US" sz="3600" b="1" i="1" dirty="0">
                <a:solidFill>
                  <a:srgbClr val="FFFF00"/>
                </a:solidFill>
                <a:effectLst>
                  <a:outerShdw blurRad="38100" dist="38100" dir="2700000" algn="tl">
                    <a:srgbClr val="000000">
                      <a:alpha val="43137"/>
                    </a:srgbClr>
                  </a:outerShdw>
                </a:effectLst>
              </a:rPr>
              <a:t>which were</a:t>
            </a:r>
            <a:r>
              <a:rPr lang="en-US" sz="3600" b="1" dirty="0">
                <a:solidFill>
                  <a:srgbClr val="FFFF00"/>
                </a:solidFill>
                <a:effectLst>
                  <a:outerShdw blurRad="38100" dist="38100" dir="2700000" algn="tl">
                    <a:srgbClr val="000000">
                      <a:alpha val="43137"/>
                    </a:srgbClr>
                  </a:outerShdw>
                </a:effectLst>
              </a:rPr>
              <a:t> in heaven </a:t>
            </a:r>
            <a:r>
              <a:rPr lang="en-US" sz="3600" b="1" dirty="0">
                <a:solidFill>
                  <a:schemeClr val="bg1"/>
                </a:solidFill>
                <a:effectLst>
                  <a:outerShdw blurRad="38100" dist="38100" dir="2700000" algn="tl">
                    <a:srgbClr val="000000">
                      <a:alpha val="43137"/>
                    </a:srgbClr>
                  </a:outerShdw>
                </a:effectLst>
              </a:rPr>
              <a:t>followed him upon white horses, clothed in fine linen, white and clean.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15 </a:t>
            </a:r>
            <a:r>
              <a:rPr lang="en-US" sz="3600" b="1" dirty="0">
                <a:solidFill>
                  <a:schemeClr val="bg1"/>
                </a:solidFill>
                <a:effectLst>
                  <a:outerShdw blurRad="38100" dist="38100" dir="2700000" algn="tl">
                    <a:srgbClr val="000000">
                      <a:alpha val="43137"/>
                    </a:srgbClr>
                  </a:outerShdw>
                </a:effectLst>
              </a:rPr>
              <a:t> And out of his mouth </a:t>
            </a:r>
            <a:r>
              <a:rPr lang="en-US" sz="3600" b="1" dirty="0" err="1">
                <a:solidFill>
                  <a:schemeClr val="bg1"/>
                </a:solidFill>
                <a:effectLst>
                  <a:outerShdw blurRad="38100" dist="38100" dir="2700000" algn="tl">
                    <a:srgbClr val="000000">
                      <a:alpha val="43137"/>
                    </a:srgbClr>
                  </a:outerShdw>
                </a:effectLst>
              </a:rPr>
              <a:t>goeth</a:t>
            </a:r>
            <a:r>
              <a:rPr lang="en-US" sz="3600" b="1" dirty="0">
                <a:solidFill>
                  <a:schemeClr val="bg1"/>
                </a:solidFill>
                <a:effectLst>
                  <a:outerShdw blurRad="38100" dist="38100" dir="2700000" algn="tl">
                    <a:srgbClr val="000000">
                      <a:alpha val="43137"/>
                    </a:srgbClr>
                  </a:outerShdw>
                </a:effectLst>
              </a:rPr>
              <a:t> a sharp sword, that with it he should smite the nations: and he shall rule them with a rod of iron: and he </a:t>
            </a:r>
            <a:r>
              <a:rPr lang="en-US" sz="3600" b="1" dirty="0" err="1">
                <a:solidFill>
                  <a:schemeClr val="bg1"/>
                </a:solidFill>
                <a:effectLst>
                  <a:outerShdw blurRad="38100" dist="38100" dir="2700000" algn="tl">
                    <a:srgbClr val="000000">
                      <a:alpha val="43137"/>
                    </a:srgbClr>
                  </a:outerShdw>
                </a:effectLst>
              </a:rPr>
              <a:t>treadeth</a:t>
            </a:r>
            <a:r>
              <a:rPr lang="en-US" sz="3600" b="1" dirty="0">
                <a:solidFill>
                  <a:schemeClr val="bg1"/>
                </a:solidFill>
                <a:effectLst>
                  <a:outerShdw blurRad="38100" dist="38100" dir="2700000" algn="tl">
                    <a:srgbClr val="000000">
                      <a:alpha val="43137"/>
                    </a:srgbClr>
                  </a:outerShdw>
                </a:effectLst>
              </a:rPr>
              <a:t> the winepress of the fierceness and wrath of Almighty God. </a:t>
            </a:r>
          </a:p>
        </p:txBody>
      </p:sp>
    </p:spTree>
    <p:extLst>
      <p:ext uri="{BB962C8B-B14F-4D97-AF65-F5344CB8AC3E}">
        <p14:creationId xmlns:p14="http://schemas.microsoft.com/office/powerpoint/2010/main" val="186124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A441E-50B9-4F57-AA31-6FC3AF3F421C}"/>
              </a:ext>
            </a:extLst>
          </p:cNvPr>
          <p:cNvSpPr txBox="1"/>
          <p:nvPr/>
        </p:nvSpPr>
        <p:spPr>
          <a:xfrm>
            <a:off x="740228" y="1847462"/>
            <a:ext cx="10711543" cy="1200329"/>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16 </a:t>
            </a:r>
            <a:r>
              <a:rPr lang="en-US" sz="3600" b="1" dirty="0">
                <a:solidFill>
                  <a:schemeClr val="bg1"/>
                </a:solidFill>
                <a:effectLst>
                  <a:outerShdw blurRad="38100" dist="38100" dir="2700000" algn="tl">
                    <a:srgbClr val="000000">
                      <a:alpha val="43137"/>
                    </a:srgbClr>
                  </a:outerShdw>
                </a:effectLst>
              </a:rPr>
              <a:t> And he hath on </a:t>
            </a:r>
            <a:r>
              <a:rPr lang="en-US" sz="3600" b="1" i="1" dirty="0">
                <a:solidFill>
                  <a:schemeClr val="bg1"/>
                </a:solidFill>
                <a:effectLst>
                  <a:outerShdw blurRad="38100" dist="38100" dir="2700000" algn="tl">
                    <a:srgbClr val="000000">
                      <a:alpha val="43137"/>
                    </a:srgbClr>
                  </a:outerShdw>
                </a:effectLst>
              </a:rPr>
              <a:t>his</a:t>
            </a:r>
            <a:r>
              <a:rPr lang="en-US" sz="3600" b="1" dirty="0">
                <a:solidFill>
                  <a:schemeClr val="bg1"/>
                </a:solidFill>
                <a:effectLst>
                  <a:outerShdw blurRad="38100" dist="38100" dir="2700000" algn="tl">
                    <a:srgbClr val="000000">
                      <a:alpha val="43137"/>
                    </a:srgbClr>
                  </a:outerShdw>
                </a:effectLst>
              </a:rPr>
              <a:t> vesture and on his thigh a name written, KING OF KINGS, AND LORD OF LORDS.</a:t>
            </a:r>
            <a:endParaRPr lang="en-US" sz="3600" dirty="0"/>
          </a:p>
        </p:txBody>
      </p:sp>
    </p:spTree>
    <p:extLst>
      <p:ext uri="{BB962C8B-B14F-4D97-AF65-F5344CB8AC3E}">
        <p14:creationId xmlns:p14="http://schemas.microsoft.com/office/powerpoint/2010/main" val="383988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2B11-FE90-4B6E-953D-D7F8D0A24AC4}"/>
              </a:ext>
            </a:extLst>
          </p:cNvPr>
          <p:cNvSpPr>
            <a:spLocks noGrp="1"/>
          </p:cNvSpPr>
          <p:nvPr>
            <p:ph type="title"/>
          </p:nvPr>
        </p:nvSpPr>
        <p:spPr>
          <a:solidFill>
            <a:schemeClr val="accent6">
              <a:lumMod val="60000"/>
              <a:lumOff val="40000"/>
            </a:schemeClr>
          </a:solidFill>
        </p:spPr>
        <p:txBody>
          <a:bodyPr/>
          <a:lstStyle/>
          <a:p>
            <a:r>
              <a:rPr lang="en-US" b="1" dirty="0">
                <a:effectLst>
                  <a:outerShdw blurRad="38100" dist="38100" dir="2700000" algn="tl">
                    <a:srgbClr val="000000">
                      <a:alpha val="43137"/>
                    </a:srgbClr>
                  </a:outerShdw>
                </a:effectLst>
              </a:rPr>
              <a:t>The Description of the Unveiling:  </a:t>
            </a:r>
          </a:p>
        </p:txBody>
      </p:sp>
      <p:sp>
        <p:nvSpPr>
          <p:cNvPr id="3" name="Content Placeholder 2">
            <a:extLst>
              <a:ext uri="{FF2B5EF4-FFF2-40B4-BE49-F238E27FC236}">
                <a16:creationId xmlns:a16="http://schemas.microsoft.com/office/drawing/2014/main" id="{47E7DABB-807D-4E14-9356-1373B8AC5673}"/>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The Unveiling is from Heaven – It is a Supernatural Event.</a:t>
            </a:r>
          </a:p>
          <a:p>
            <a:r>
              <a:rPr lang="en-US" sz="3600" b="1" dirty="0">
                <a:effectLst>
                  <a:outerShdw blurRad="38100" dist="38100" dir="2700000" algn="tl">
                    <a:srgbClr val="000000">
                      <a:alpha val="43137"/>
                    </a:srgbClr>
                  </a:outerShdw>
                </a:effectLst>
              </a:rPr>
              <a:t>The Unveiling is with </a:t>
            </a:r>
            <a:r>
              <a:rPr lang="en-US" sz="3600" b="1" dirty="0">
                <a:solidFill>
                  <a:srgbClr val="C00000"/>
                </a:solidFill>
                <a:effectLst>
                  <a:outerShdw blurRad="38100" dist="38100" dir="2700000" algn="tl">
                    <a:srgbClr val="000000">
                      <a:alpha val="43137"/>
                    </a:srgbClr>
                  </a:outerShdw>
                </a:effectLst>
              </a:rPr>
              <a:t>His Mighty Angels </a:t>
            </a:r>
            <a:r>
              <a:rPr lang="en-US" sz="3600" b="1" dirty="0">
                <a:effectLst>
                  <a:outerShdw blurRad="38100" dist="38100" dir="2700000" algn="tl">
                    <a:srgbClr val="000000">
                      <a:alpha val="43137"/>
                    </a:srgbClr>
                  </a:outerShdw>
                </a:effectLst>
              </a:rPr>
              <a:t>– </a:t>
            </a:r>
            <a:r>
              <a:rPr lang="en-US" sz="3600" b="1" dirty="0">
                <a:solidFill>
                  <a:srgbClr val="C00000"/>
                </a:solidFill>
                <a:effectLst>
                  <a:outerShdw blurRad="38100" dist="38100" dir="2700000" algn="tl">
                    <a:srgbClr val="000000">
                      <a:alpha val="43137"/>
                    </a:srgbClr>
                  </a:outerShdw>
                </a:effectLst>
              </a:rPr>
              <a:t>A Supernatural Heavenly Host</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8293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2B11-FE90-4B6E-953D-D7F8D0A24AC4}"/>
              </a:ext>
            </a:extLst>
          </p:cNvPr>
          <p:cNvSpPr>
            <a:spLocks noGrp="1"/>
          </p:cNvSpPr>
          <p:nvPr>
            <p:ph type="title"/>
          </p:nvPr>
        </p:nvSpPr>
        <p:spPr>
          <a:solidFill>
            <a:schemeClr val="accent6">
              <a:lumMod val="60000"/>
              <a:lumOff val="40000"/>
            </a:schemeClr>
          </a:solidFill>
        </p:spPr>
        <p:txBody>
          <a:bodyPr/>
          <a:lstStyle/>
          <a:p>
            <a:r>
              <a:rPr lang="en-US" b="1" dirty="0">
                <a:effectLst>
                  <a:outerShdw blurRad="38100" dist="38100" dir="2700000" algn="tl">
                    <a:srgbClr val="000000">
                      <a:alpha val="43137"/>
                    </a:srgbClr>
                  </a:outerShdw>
                </a:effectLst>
              </a:rPr>
              <a:t>The Description of the Unveiling:  </a:t>
            </a:r>
          </a:p>
        </p:txBody>
      </p:sp>
      <p:sp>
        <p:nvSpPr>
          <p:cNvPr id="3" name="Content Placeholder 2">
            <a:extLst>
              <a:ext uri="{FF2B5EF4-FFF2-40B4-BE49-F238E27FC236}">
                <a16:creationId xmlns:a16="http://schemas.microsoft.com/office/drawing/2014/main" id="{47E7DABB-807D-4E14-9356-1373B8AC5673}"/>
              </a:ext>
            </a:extLst>
          </p:cNvPr>
          <p:cNvSpPr>
            <a:spLocks noGrp="1"/>
          </p:cNvSpPr>
          <p:nvPr>
            <p:ph idx="1"/>
          </p:nvPr>
        </p:nvSpPr>
        <p:spPr/>
        <p:txBody>
          <a:bodyPr>
            <a:normAutofit fontScale="92500" lnSpcReduction="10000"/>
          </a:bodyPr>
          <a:lstStyle/>
          <a:p>
            <a:r>
              <a:rPr lang="en-US" sz="3600" b="1" dirty="0">
                <a:effectLst>
                  <a:outerShdw blurRad="38100" dist="38100" dir="2700000" algn="tl">
                    <a:srgbClr val="000000">
                      <a:alpha val="43137"/>
                    </a:srgbClr>
                  </a:outerShdw>
                </a:effectLst>
              </a:rPr>
              <a:t>The Unveiling is from Heaven – It is a Supernatural Event.</a:t>
            </a:r>
          </a:p>
          <a:p>
            <a:r>
              <a:rPr lang="en-US" sz="3600" b="1" dirty="0">
                <a:effectLst>
                  <a:outerShdw blurRad="38100" dist="38100" dir="2700000" algn="tl">
                    <a:srgbClr val="000000">
                      <a:alpha val="43137"/>
                    </a:srgbClr>
                  </a:outerShdw>
                </a:effectLst>
              </a:rPr>
              <a:t>The Unveiling is with His Mighty Angels – A Supernatural Heavenly Host.</a:t>
            </a:r>
          </a:p>
          <a:p>
            <a:r>
              <a:rPr lang="en-US" sz="3600" b="1" dirty="0">
                <a:solidFill>
                  <a:schemeClr val="tx1"/>
                </a:solidFill>
                <a:effectLst>
                  <a:outerShdw blurRad="38100" dist="38100" dir="2700000" algn="tl">
                    <a:srgbClr val="000000">
                      <a:alpha val="43137"/>
                    </a:srgbClr>
                  </a:outerShdw>
                </a:effectLst>
              </a:rPr>
              <a:t>The Unveiling is with a </a:t>
            </a:r>
            <a:r>
              <a:rPr lang="en-US" sz="3600" b="1" dirty="0">
                <a:solidFill>
                  <a:srgbClr val="C00000"/>
                </a:solidFill>
                <a:effectLst>
                  <a:outerShdw blurRad="38100" dist="38100" dir="2700000" algn="tl">
                    <a:srgbClr val="000000">
                      <a:alpha val="43137"/>
                    </a:srgbClr>
                  </a:outerShdw>
                </a:effectLst>
              </a:rPr>
              <a:t>Flaming Fire </a:t>
            </a:r>
            <a:r>
              <a:rPr lang="en-US" sz="3600" b="1" dirty="0">
                <a:solidFill>
                  <a:schemeClr val="tx1"/>
                </a:solidFill>
                <a:effectLst>
                  <a:outerShdw blurRad="38100" dist="38100" dir="2700000" algn="tl">
                    <a:srgbClr val="000000">
                      <a:alpha val="43137"/>
                    </a:srgbClr>
                  </a:outerShdw>
                </a:effectLst>
              </a:rPr>
              <a:t>– </a:t>
            </a:r>
            <a:r>
              <a:rPr lang="en-US" sz="3600" b="1" dirty="0">
                <a:solidFill>
                  <a:srgbClr val="C00000"/>
                </a:solidFill>
                <a:effectLst>
                  <a:outerShdw blurRad="38100" dist="38100" dir="2700000" algn="tl">
                    <a:srgbClr val="000000">
                      <a:alpha val="43137"/>
                    </a:srgbClr>
                  </a:outerShdw>
                </a:effectLst>
              </a:rPr>
              <a:t>Supernatural Judgment</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6001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019C12-E487-4ED3-A0AD-46B56381B722}"/>
              </a:ext>
            </a:extLst>
          </p:cNvPr>
          <p:cNvSpPr txBox="1"/>
          <p:nvPr/>
        </p:nvSpPr>
        <p:spPr>
          <a:xfrm>
            <a:off x="746448" y="1537147"/>
            <a:ext cx="10711543" cy="3970318"/>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Revelation 1:7-8 – Behold, he cometh with clouds; and every eye shall see him, and they </a:t>
            </a:r>
            <a:r>
              <a:rPr lang="en-US" sz="3600" b="1" i="1" dirty="0">
                <a:solidFill>
                  <a:schemeClr val="bg1"/>
                </a:solidFill>
                <a:effectLst>
                  <a:outerShdw blurRad="38100" dist="38100" dir="2700000" algn="tl">
                    <a:srgbClr val="000000">
                      <a:alpha val="43137"/>
                    </a:srgbClr>
                  </a:outerShdw>
                </a:effectLst>
              </a:rPr>
              <a:t>also</a:t>
            </a:r>
            <a:r>
              <a:rPr lang="en-US" sz="3600" b="1" dirty="0">
                <a:solidFill>
                  <a:schemeClr val="bg1"/>
                </a:solidFill>
                <a:effectLst>
                  <a:outerShdw blurRad="38100" dist="38100" dir="2700000" algn="tl">
                    <a:srgbClr val="000000">
                      <a:alpha val="43137"/>
                    </a:srgbClr>
                  </a:outerShdw>
                </a:effectLst>
              </a:rPr>
              <a:t> which pierced him: and all kindreds of the earth shall wail because of him. Even so, Amen.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8 </a:t>
            </a:r>
            <a:r>
              <a:rPr lang="en-US" sz="3600" b="1" dirty="0">
                <a:solidFill>
                  <a:schemeClr val="bg1"/>
                </a:solidFill>
                <a:effectLst>
                  <a:outerShdw blurRad="38100" dist="38100" dir="2700000" algn="tl">
                    <a:srgbClr val="000000">
                      <a:alpha val="43137"/>
                    </a:srgbClr>
                  </a:outerShdw>
                </a:effectLst>
              </a:rPr>
              <a:t> I am Alpha and Omega, the beginning and the ending, saith the Lord, which is, and which was, and which is to come, the Almighty. </a:t>
            </a:r>
          </a:p>
        </p:txBody>
      </p:sp>
    </p:spTree>
    <p:extLst>
      <p:ext uri="{BB962C8B-B14F-4D97-AF65-F5344CB8AC3E}">
        <p14:creationId xmlns:p14="http://schemas.microsoft.com/office/powerpoint/2010/main" val="352182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DDBE6-4A51-42D6-8DA4-5232EF2441AC}"/>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effectLst>
                  <a:outerShdw blurRad="38100" dist="38100" dir="2700000" algn="tl">
                    <a:srgbClr val="000000">
                      <a:alpha val="43137"/>
                    </a:srgbClr>
                  </a:outerShdw>
                </a:effectLst>
              </a:rPr>
              <a:t>The Results from</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Unveiling of Jesus Christ:</a:t>
            </a:r>
          </a:p>
        </p:txBody>
      </p:sp>
      <p:sp>
        <p:nvSpPr>
          <p:cNvPr id="4" name="Content Placeholder 3">
            <a:extLst>
              <a:ext uri="{FF2B5EF4-FFF2-40B4-BE49-F238E27FC236}">
                <a16:creationId xmlns:a16="http://schemas.microsoft.com/office/drawing/2014/main" id="{88942040-E20D-407A-A167-147761E4D533}"/>
              </a:ext>
            </a:extLst>
          </p:cNvPr>
          <p:cNvSpPr>
            <a:spLocks noGrp="1"/>
          </p:cNvSpPr>
          <p:nvPr>
            <p:ph idx="1"/>
          </p:nvPr>
        </p:nvSpPr>
        <p:spPr/>
        <p:txBody>
          <a:bodyPr>
            <a:normAutofit fontScale="85000" lnSpcReduction="20000"/>
          </a:bodyPr>
          <a:lstStyle/>
          <a:p>
            <a:r>
              <a:rPr lang="en-US" sz="3600" b="1" dirty="0">
                <a:effectLst>
                  <a:outerShdw blurRad="38100" dist="38100" dir="2700000" algn="tl">
                    <a:srgbClr val="000000">
                      <a:alpha val="43137"/>
                    </a:srgbClr>
                  </a:outerShdw>
                </a:effectLst>
              </a:rPr>
              <a:t>It results in judgment upon those </a:t>
            </a:r>
            <a:r>
              <a:rPr lang="en-US" sz="4000" b="1" dirty="0">
                <a:solidFill>
                  <a:srgbClr val="C00000"/>
                </a:solidFill>
                <a:effectLst>
                  <a:outerShdw blurRad="38100" dist="38100" dir="2700000" algn="tl">
                    <a:srgbClr val="000000">
                      <a:alpha val="43137"/>
                    </a:srgbClr>
                  </a:outerShdw>
                </a:effectLst>
              </a:rPr>
              <a:t>who do not know God and those who have not obey His call to salvation</a:t>
            </a:r>
            <a:r>
              <a:rPr lang="en-US" sz="3600" b="1" dirty="0">
                <a:effectLst>
                  <a:outerShdw blurRad="38100" dist="38100" dir="2700000" algn="tl">
                    <a:srgbClr val="000000">
                      <a:alpha val="43137"/>
                    </a:srgbClr>
                  </a:outerShdw>
                </a:effectLst>
              </a:rPr>
              <a:t>.</a:t>
            </a:r>
          </a:p>
          <a:p>
            <a:pPr marL="0" indent="0">
              <a:buNone/>
            </a:pPr>
            <a:r>
              <a:rPr lang="en-US" sz="3600" b="1" dirty="0">
                <a:effectLst>
                  <a:outerShdw blurRad="38100" dist="38100" dir="2700000" algn="tl">
                    <a:srgbClr val="000000">
                      <a:alpha val="43137"/>
                    </a:srgbClr>
                  </a:outerShdw>
                </a:effectLst>
              </a:rPr>
              <a:t>2 Thessalonians 1:8 </a:t>
            </a:r>
            <a:r>
              <a:rPr lang="en-US" sz="3600" b="1" dirty="0"/>
              <a:t>– </a:t>
            </a:r>
            <a:r>
              <a:rPr lang="en-US" sz="3600" b="1" dirty="0">
                <a:effectLst>
                  <a:outerShdw blurRad="38100" dist="38100" dir="2700000" algn="tl">
                    <a:srgbClr val="000000">
                      <a:alpha val="43137"/>
                    </a:srgbClr>
                  </a:outerShdw>
                </a:effectLst>
              </a:rPr>
              <a:t>In flaming fire taking vengeance </a:t>
            </a:r>
            <a:r>
              <a:rPr lang="en-US" sz="3600" b="1" dirty="0">
                <a:solidFill>
                  <a:srgbClr val="C00000"/>
                </a:solidFill>
                <a:effectLst>
                  <a:outerShdw blurRad="38100" dist="38100" dir="2700000" algn="tl">
                    <a:srgbClr val="000000">
                      <a:alpha val="43137"/>
                    </a:srgbClr>
                  </a:outerShdw>
                </a:effectLst>
              </a:rPr>
              <a:t>on them that know not God, and that obey not the gospel of our Lord Jesus Christ</a:t>
            </a:r>
            <a:r>
              <a:rPr lang="en-US" sz="3600" b="1" dirty="0">
                <a:effectLst>
                  <a:outerShdw blurRad="38100" dist="38100" dir="2700000" algn="tl">
                    <a:srgbClr val="000000">
                      <a:alpha val="43137"/>
                    </a:srgbClr>
                  </a:outerShdw>
                </a:effectLst>
              </a:rPr>
              <a:t>:</a:t>
            </a:r>
            <a:r>
              <a:rPr lang="en-US" sz="3600" dirty="0"/>
              <a:t> </a:t>
            </a:r>
            <a:br>
              <a:rPr lang="en-US" sz="3600" dirty="0"/>
            </a:b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195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E7A0-E8CD-4DB4-AE89-2C5C0783F0FF}"/>
              </a:ext>
            </a:extLst>
          </p:cNvPr>
          <p:cNvSpPr>
            <a:spLocks noGrp="1"/>
          </p:cNvSpPr>
          <p:nvPr>
            <p:ph type="title"/>
          </p:nvPr>
        </p:nvSpPr>
        <p:spPr/>
        <p:txBody>
          <a:bodyPr>
            <a:normAutofit/>
          </a:bodyPr>
          <a:lstStyle/>
          <a:p>
            <a:r>
              <a:rPr lang="en-US" sz="4800" b="1" dirty="0">
                <a:solidFill>
                  <a:srgbClr val="C00000"/>
                </a:solidFill>
                <a:effectLst>
                  <a:outerShdw blurRad="38100" dist="38100" dir="2700000" algn="tl">
                    <a:srgbClr val="000000">
                      <a:alpha val="43137"/>
                    </a:srgbClr>
                  </a:outerShdw>
                </a:effectLst>
              </a:rPr>
              <a:t>Reasons For the Letter from Paul: </a:t>
            </a:r>
          </a:p>
        </p:txBody>
      </p:sp>
      <p:sp>
        <p:nvSpPr>
          <p:cNvPr id="3" name="Content Placeholder 2">
            <a:extLst>
              <a:ext uri="{FF2B5EF4-FFF2-40B4-BE49-F238E27FC236}">
                <a16:creationId xmlns:a16="http://schemas.microsoft.com/office/drawing/2014/main" id="{3F4ACD70-8C07-4CD9-8665-5309134F27B0}"/>
              </a:ext>
            </a:extLst>
          </p:cNvPr>
          <p:cNvSpPr>
            <a:spLocks noGrp="1"/>
          </p:cNvSpPr>
          <p:nvPr>
            <p:ph idx="1"/>
          </p:nvPr>
        </p:nvSpPr>
        <p:spPr>
          <a:xfrm>
            <a:off x="758890" y="2593910"/>
            <a:ext cx="10674220" cy="3431248"/>
          </a:xfrm>
        </p:spPr>
        <p:txBody>
          <a:bodyPr>
            <a:noAutofit/>
          </a:bodyPr>
          <a:lstStyle/>
          <a:p>
            <a:r>
              <a:rPr lang="en-US" sz="4000" b="1" dirty="0">
                <a:effectLst>
                  <a:outerShdw blurRad="38100" dist="38100" dir="2700000" algn="tl">
                    <a:srgbClr val="000000">
                      <a:alpha val="43137"/>
                    </a:srgbClr>
                  </a:outerShdw>
                </a:effectLst>
              </a:rPr>
              <a:t>Paul wanted to commend them for their faith, love and endurance as a church.</a:t>
            </a:r>
          </a:p>
          <a:p>
            <a:r>
              <a:rPr lang="en-US" sz="4000" b="1" dirty="0">
                <a:effectLst>
                  <a:outerShdw blurRad="38100" dist="38100" dir="2700000" algn="tl">
                    <a:srgbClr val="000000">
                      <a:alpha val="43137"/>
                    </a:srgbClr>
                  </a:outerShdw>
                </a:effectLst>
              </a:rPr>
              <a:t>Paul wanted to clarify some false teachings about the Second Coming of Jesus Christ.</a:t>
            </a:r>
          </a:p>
        </p:txBody>
      </p:sp>
    </p:spTree>
    <p:extLst>
      <p:ext uri="{BB962C8B-B14F-4D97-AF65-F5344CB8AC3E}">
        <p14:creationId xmlns:p14="http://schemas.microsoft.com/office/powerpoint/2010/main" val="74976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9847B-2159-41DB-B06E-C29CD649982C}"/>
              </a:ext>
            </a:extLst>
          </p:cNvPr>
          <p:cNvSpPr>
            <a:spLocks noGrp="1"/>
          </p:cNvSpPr>
          <p:nvPr>
            <p:ph idx="1"/>
          </p:nvPr>
        </p:nvSpPr>
        <p:spPr>
          <a:xfrm>
            <a:off x="811762" y="1605208"/>
            <a:ext cx="10711544" cy="4039811"/>
          </a:xfrm>
          <a:solidFill>
            <a:schemeClr val="tx1"/>
          </a:solidFill>
        </p:spPr>
        <p:txBody>
          <a:bodyPr>
            <a:noAutofit/>
          </a:bodyPr>
          <a:lstStyle/>
          <a:p>
            <a:pPr marL="0" indent="0">
              <a:buNone/>
            </a:pPr>
            <a:r>
              <a:rPr lang="en-US" sz="3600" b="1" dirty="0">
                <a:solidFill>
                  <a:schemeClr val="bg1"/>
                </a:solidFill>
              </a:rPr>
              <a:t>Hebrews 2:2-3 </a:t>
            </a:r>
            <a:r>
              <a:rPr lang="en-US" sz="3600" dirty="0">
                <a:solidFill>
                  <a:schemeClr val="bg1"/>
                </a:solidFill>
              </a:rPr>
              <a:t>– </a:t>
            </a:r>
            <a:r>
              <a:rPr lang="en-US" sz="3600" b="1" dirty="0">
                <a:solidFill>
                  <a:schemeClr val="bg1"/>
                </a:solidFill>
              </a:rPr>
              <a:t>For if the word spoken by angels was </a:t>
            </a:r>
            <a:r>
              <a:rPr lang="en-US" sz="3600" b="1" dirty="0" err="1">
                <a:solidFill>
                  <a:schemeClr val="bg1"/>
                </a:solidFill>
              </a:rPr>
              <a:t>stedfast</a:t>
            </a:r>
            <a:r>
              <a:rPr lang="en-US" sz="3600" b="1" dirty="0">
                <a:solidFill>
                  <a:schemeClr val="bg1"/>
                </a:solidFill>
              </a:rPr>
              <a:t>, and every transgression and disobedience received a just recompence of reward; </a:t>
            </a:r>
            <a:br>
              <a:rPr lang="en-US" sz="3600" b="1" dirty="0">
                <a:solidFill>
                  <a:schemeClr val="bg1"/>
                </a:solidFill>
              </a:rPr>
            </a:br>
            <a:r>
              <a:rPr lang="en-US" sz="3600" b="1" baseline="30000" dirty="0">
                <a:solidFill>
                  <a:schemeClr val="bg1"/>
                </a:solidFill>
              </a:rPr>
              <a:t>3 </a:t>
            </a:r>
            <a:r>
              <a:rPr lang="en-US" sz="3600" b="1" dirty="0">
                <a:solidFill>
                  <a:schemeClr val="bg1"/>
                </a:solidFill>
              </a:rPr>
              <a:t> How shall we escape, if we neglect so great salvation; which at the first began to be spoken by the Lord, and was confirmed unto us by them that heard </a:t>
            </a:r>
            <a:r>
              <a:rPr lang="en-US" sz="3600" b="1" i="1" dirty="0">
                <a:solidFill>
                  <a:schemeClr val="bg1"/>
                </a:solidFill>
              </a:rPr>
              <a:t>him</a:t>
            </a:r>
            <a:r>
              <a:rPr lang="en-US" sz="3600" b="1" dirty="0">
                <a:solidFill>
                  <a:schemeClr val="bg1"/>
                </a:solidFill>
              </a:rPr>
              <a:t>; </a:t>
            </a:r>
          </a:p>
        </p:txBody>
      </p:sp>
    </p:spTree>
    <p:extLst>
      <p:ext uri="{BB962C8B-B14F-4D97-AF65-F5344CB8AC3E}">
        <p14:creationId xmlns:p14="http://schemas.microsoft.com/office/powerpoint/2010/main" val="393530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B1274-5806-49D7-A15C-2E6B0ACA85A7}"/>
              </a:ext>
            </a:extLst>
          </p:cNvPr>
          <p:cNvSpPr txBox="1"/>
          <p:nvPr/>
        </p:nvSpPr>
        <p:spPr>
          <a:xfrm>
            <a:off x="774441" y="1838131"/>
            <a:ext cx="10646228" cy="3785652"/>
          </a:xfrm>
          <a:prstGeom prst="rect">
            <a:avLst/>
          </a:prstGeom>
          <a:solidFill>
            <a:schemeClr val="tx1"/>
          </a:solid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John 3:18 – He that </a:t>
            </a:r>
            <a:r>
              <a:rPr lang="en-US" sz="4000" b="1" dirty="0">
                <a:solidFill>
                  <a:srgbClr val="FFFF00"/>
                </a:solidFill>
                <a:effectLst>
                  <a:outerShdw blurRad="38100" dist="38100" dir="2700000" algn="tl">
                    <a:srgbClr val="000000">
                      <a:alpha val="43137"/>
                    </a:srgbClr>
                  </a:outerShdw>
                </a:effectLst>
              </a:rPr>
              <a:t>believeth on him is not condemned</a:t>
            </a:r>
            <a:r>
              <a:rPr lang="en-US" sz="4000" b="1" dirty="0">
                <a:solidFill>
                  <a:schemeClr val="bg1"/>
                </a:solidFill>
                <a:effectLst>
                  <a:outerShdw blurRad="38100" dist="38100" dir="2700000" algn="tl">
                    <a:srgbClr val="000000">
                      <a:alpha val="43137"/>
                    </a:srgbClr>
                  </a:outerShdw>
                </a:effectLst>
              </a:rPr>
              <a:t>: but he that </a:t>
            </a:r>
            <a:r>
              <a:rPr lang="en-US" sz="4000" b="1" dirty="0">
                <a:solidFill>
                  <a:srgbClr val="FFFF00"/>
                </a:solidFill>
                <a:effectLst>
                  <a:outerShdw blurRad="38100" dist="38100" dir="2700000" algn="tl">
                    <a:srgbClr val="000000">
                      <a:alpha val="43137"/>
                    </a:srgbClr>
                  </a:outerShdw>
                </a:effectLst>
              </a:rPr>
              <a:t>believeth not is condemned already</a:t>
            </a:r>
            <a:r>
              <a:rPr lang="en-US" sz="4000" b="1" dirty="0">
                <a:solidFill>
                  <a:schemeClr val="bg1"/>
                </a:solidFill>
                <a:effectLst>
                  <a:outerShdw blurRad="38100" dist="38100" dir="2700000" algn="tl">
                    <a:srgbClr val="000000">
                      <a:alpha val="43137"/>
                    </a:srgbClr>
                  </a:outerShdw>
                </a:effectLst>
              </a:rPr>
              <a:t>, because </a:t>
            </a:r>
            <a:r>
              <a:rPr lang="en-US" sz="4000" b="1" dirty="0">
                <a:solidFill>
                  <a:srgbClr val="FFFF00"/>
                </a:solidFill>
                <a:effectLst>
                  <a:outerShdw blurRad="38100" dist="38100" dir="2700000" algn="tl">
                    <a:srgbClr val="000000">
                      <a:alpha val="43137"/>
                    </a:srgbClr>
                  </a:outerShdw>
                </a:effectLst>
              </a:rPr>
              <a:t>he hath not believed </a:t>
            </a:r>
            <a:r>
              <a:rPr lang="en-US" sz="4000" b="1" dirty="0">
                <a:solidFill>
                  <a:schemeClr val="bg1"/>
                </a:solidFill>
                <a:effectLst>
                  <a:outerShdw blurRad="38100" dist="38100" dir="2700000" algn="tl">
                    <a:srgbClr val="000000">
                      <a:alpha val="43137"/>
                    </a:srgbClr>
                  </a:outerShdw>
                </a:effectLst>
              </a:rPr>
              <a:t>in the name of the only begotten Son of God. </a:t>
            </a: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559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DDBE6-4A51-42D6-8DA4-5232EF2441AC}"/>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effectLst>
                  <a:outerShdw blurRad="38100" dist="38100" dir="2700000" algn="tl">
                    <a:srgbClr val="000000">
                      <a:alpha val="43137"/>
                    </a:srgbClr>
                  </a:outerShdw>
                </a:effectLst>
              </a:rPr>
              <a:t>The Results from</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Unveiling of Jesus Christ:</a:t>
            </a:r>
          </a:p>
        </p:txBody>
      </p:sp>
      <p:sp>
        <p:nvSpPr>
          <p:cNvPr id="4" name="Content Placeholder 3">
            <a:extLst>
              <a:ext uri="{FF2B5EF4-FFF2-40B4-BE49-F238E27FC236}">
                <a16:creationId xmlns:a16="http://schemas.microsoft.com/office/drawing/2014/main" id="{88942040-E20D-407A-A167-147761E4D533}"/>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It results in Judgment upon those who do not know God and those who have not obey His call to salvation.</a:t>
            </a:r>
          </a:p>
          <a:p>
            <a:r>
              <a:rPr lang="en-US" sz="3600" b="1" dirty="0">
                <a:solidFill>
                  <a:srgbClr val="C00000"/>
                </a:solidFill>
                <a:effectLst>
                  <a:outerShdw blurRad="38100" dist="38100" dir="2700000" algn="tl">
                    <a:srgbClr val="000000">
                      <a:alpha val="43137"/>
                    </a:srgbClr>
                  </a:outerShdw>
                </a:effectLst>
              </a:rPr>
              <a:t>It offers the Believer assurance that one day Jesus Christ will be make all things right. </a:t>
            </a:r>
          </a:p>
          <a:p>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28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24B98-DD0A-4853-819C-EE6DF1FDA708}"/>
              </a:ext>
            </a:extLst>
          </p:cNvPr>
          <p:cNvSpPr>
            <a:spLocks noGrp="1"/>
          </p:cNvSpPr>
          <p:nvPr>
            <p:ph idx="1"/>
          </p:nvPr>
        </p:nvSpPr>
        <p:spPr/>
        <p:txBody>
          <a:bodyPr/>
          <a:lstStyle/>
          <a:p>
            <a:r>
              <a:rPr lang="en-US" sz="3600" b="1" dirty="0">
                <a:effectLst>
                  <a:outerShdw blurRad="38100" dist="38100" dir="2700000" algn="tl">
                    <a:srgbClr val="000000">
                      <a:alpha val="43137"/>
                    </a:srgbClr>
                  </a:outerShdw>
                </a:effectLst>
              </a:rPr>
              <a:t>Paul wanted to offer them comfort and encouragement as they were facing trials and tribulations.</a:t>
            </a:r>
          </a:p>
          <a:p>
            <a:r>
              <a:rPr lang="en-US" sz="3600" b="1" dirty="0">
                <a:effectLst>
                  <a:outerShdw blurRad="38100" dist="38100" dir="2700000" algn="tl">
                    <a:srgbClr val="000000">
                      <a:alpha val="43137"/>
                    </a:srgbClr>
                  </a:outerShdw>
                </a:effectLst>
              </a:rPr>
              <a:t>Paul wanted to encourage them to continue to be zealous in the work for the Lord.</a:t>
            </a:r>
          </a:p>
          <a:p>
            <a:endParaRPr lang="en-US" dirty="0"/>
          </a:p>
        </p:txBody>
      </p:sp>
    </p:spTree>
    <p:extLst>
      <p:ext uri="{BB962C8B-B14F-4D97-AF65-F5344CB8AC3E}">
        <p14:creationId xmlns:p14="http://schemas.microsoft.com/office/powerpoint/2010/main" val="154131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CAC4-A361-4C1E-832F-143EE923A9B1}"/>
              </a:ext>
            </a:extLst>
          </p:cNvPr>
          <p:cNvSpPr>
            <a:spLocks noGrp="1"/>
          </p:cNvSpPr>
          <p:nvPr>
            <p:ph type="ctrTitle"/>
          </p:nvPr>
        </p:nvSpPr>
        <p:spPr>
          <a:xfrm>
            <a:off x="2612572" y="1548883"/>
            <a:ext cx="7063274" cy="1837782"/>
          </a:xfrm>
        </p:spPr>
        <p:txBody>
          <a:bodyPr/>
          <a:lstStyle/>
          <a:p>
            <a:br>
              <a:rPr lang="en-US" sz="4000" b="1" dirty="0">
                <a:effectLst>
                  <a:outerShdw blurRad="38100" dist="38100" dir="2700000" algn="tl">
                    <a:srgbClr val="000000">
                      <a:alpha val="43137"/>
                    </a:srgbClr>
                  </a:outerShdw>
                </a:effectLst>
              </a:rPr>
            </a:br>
            <a:br>
              <a:rPr lang="en-US" sz="4000" b="1" dirty="0">
                <a:effectLst>
                  <a:outerShdw blurRad="38100" dist="38100" dir="2700000" algn="tl">
                    <a:srgbClr val="000000">
                      <a:alpha val="43137"/>
                    </a:srgbClr>
                  </a:outerShdw>
                </a:effectLst>
              </a:rPr>
            </a:b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GOD: THE CHRISTIAN’S AVENGER </a:t>
            </a:r>
          </a:p>
        </p:txBody>
      </p:sp>
      <p:sp>
        <p:nvSpPr>
          <p:cNvPr id="3" name="Subtitle 2">
            <a:extLst>
              <a:ext uri="{FF2B5EF4-FFF2-40B4-BE49-F238E27FC236}">
                <a16:creationId xmlns:a16="http://schemas.microsoft.com/office/drawing/2014/main" id="{960B74D0-84D3-43D2-BED8-4B5736704C1A}"/>
              </a:ext>
            </a:extLst>
          </p:cNvPr>
          <p:cNvSpPr>
            <a:spLocks noGrp="1"/>
          </p:cNvSpPr>
          <p:nvPr>
            <p:ph type="subTitle" idx="1"/>
          </p:nvPr>
        </p:nvSpPr>
        <p:spPr/>
        <p:txBody>
          <a:bodyPr>
            <a:noAutofit/>
          </a:bodyPr>
          <a:lstStyle/>
          <a:p>
            <a:r>
              <a:rPr lang="en-US" sz="3600" b="1" dirty="0">
                <a:solidFill>
                  <a:srgbClr val="C00000"/>
                </a:solidFill>
                <a:effectLst>
                  <a:outerShdw blurRad="38100" dist="38100" dir="2700000" algn="tl">
                    <a:srgbClr val="000000">
                      <a:alpha val="43137"/>
                    </a:srgbClr>
                  </a:outerShdw>
                </a:effectLst>
              </a:rPr>
              <a:t>PART II</a:t>
            </a:r>
          </a:p>
          <a:p>
            <a:r>
              <a:rPr lang="en-US" sz="3600" b="1" dirty="0">
                <a:solidFill>
                  <a:srgbClr val="C00000"/>
                </a:solidFill>
                <a:effectLst>
                  <a:outerShdw blurRad="38100" dist="38100" dir="2700000" algn="tl">
                    <a:srgbClr val="000000">
                      <a:alpha val="43137"/>
                    </a:srgbClr>
                  </a:outerShdw>
                </a:effectLst>
              </a:rPr>
              <a:t>THE REVELATION!</a:t>
            </a:r>
          </a:p>
        </p:txBody>
      </p:sp>
    </p:spTree>
    <p:extLst>
      <p:ext uri="{BB962C8B-B14F-4D97-AF65-F5344CB8AC3E}">
        <p14:creationId xmlns:p14="http://schemas.microsoft.com/office/powerpoint/2010/main" val="34850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D22724-5D95-4915-B947-6DA0D865E6CD}"/>
              </a:ext>
            </a:extLst>
          </p:cNvPr>
          <p:cNvSpPr txBox="1"/>
          <p:nvPr/>
        </p:nvSpPr>
        <p:spPr>
          <a:xfrm>
            <a:off x="782216" y="1291059"/>
            <a:ext cx="10627568" cy="4524315"/>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2 Thessalonians 1:4-6 – So that we ourselves glory in you in the churches of God for your patience and faith in all your persecutions and tribulations that ye endure: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5 </a:t>
            </a:r>
            <a:r>
              <a:rPr lang="en-US" sz="3600" b="1" dirty="0">
                <a:solidFill>
                  <a:schemeClr val="bg1"/>
                </a:solidFill>
                <a:effectLst>
                  <a:outerShdw blurRad="38100" dist="38100" dir="2700000" algn="tl">
                    <a:srgbClr val="000000">
                      <a:alpha val="43137"/>
                    </a:srgbClr>
                  </a:outerShdw>
                </a:effectLst>
              </a:rPr>
              <a:t> </a:t>
            </a:r>
            <a:r>
              <a:rPr lang="en-US" sz="3600" b="1" i="1" dirty="0">
                <a:solidFill>
                  <a:schemeClr val="bg1"/>
                </a:solidFill>
                <a:effectLst>
                  <a:outerShdw blurRad="38100" dist="38100" dir="2700000" algn="tl">
                    <a:srgbClr val="000000">
                      <a:alpha val="43137"/>
                    </a:srgbClr>
                  </a:outerShdw>
                </a:effectLst>
              </a:rPr>
              <a:t>Which is</a:t>
            </a:r>
            <a:r>
              <a:rPr lang="en-US" sz="3600" b="1" dirty="0">
                <a:solidFill>
                  <a:schemeClr val="bg1"/>
                </a:solidFill>
                <a:effectLst>
                  <a:outerShdw blurRad="38100" dist="38100" dir="2700000" algn="tl">
                    <a:srgbClr val="000000">
                      <a:alpha val="43137"/>
                    </a:srgbClr>
                  </a:outerShdw>
                </a:effectLst>
              </a:rPr>
              <a:t> a manifest token of the righteous judgment of God, that ye may be counted worthy of the kingdom of God, for </a:t>
            </a:r>
            <a:r>
              <a:rPr lang="en-US" sz="3600" b="1" dirty="0">
                <a:solidFill>
                  <a:srgbClr val="FFFF00"/>
                </a:solidFill>
                <a:effectLst>
                  <a:outerShdw blurRad="38100" dist="38100" dir="2700000" algn="tl">
                    <a:srgbClr val="000000">
                      <a:alpha val="43137"/>
                    </a:srgbClr>
                  </a:outerShdw>
                </a:effectLst>
              </a:rPr>
              <a:t>which ye also suffer</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240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4E9E20-5CE8-4CB2-B022-7B81546C6BD5}"/>
              </a:ext>
            </a:extLst>
          </p:cNvPr>
          <p:cNvSpPr/>
          <p:nvPr/>
        </p:nvSpPr>
        <p:spPr>
          <a:xfrm>
            <a:off x="786881" y="1137077"/>
            <a:ext cx="10618237" cy="4801314"/>
          </a:xfrm>
          <a:prstGeom prst="rect">
            <a:avLst/>
          </a:prstGeom>
          <a:solidFill>
            <a:schemeClr val="tx1"/>
          </a:solidFill>
        </p:spPr>
        <p:txBody>
          <a:bodyPr wrap="square">
            <a:spAutoFit/>
          </a:bodyPr>
          <a:lstStyle/>
          <a:p>
            <a:r>
              <a:rPr lang="en-US" sz="3600" b="1" baseline="30000" dirty="0">
                <a:solidFill>
                  <a:schemeClr val="bg1"/>
                </a:solidFill>
                <a:effectLst>
                  <a:outerShdw blurRad="38100" dist="38100" dir="2700000" algn="tl">
                    <a:srgbClr val="000000">
                      <a:alpha val="43137"/>
                    </a:srgbClr>
                  </a:outerShdw>
                </a:effectLst>
              </a:rPr>
              <a:t>6 </a:t>
            </a:r>
            <a:r>
              <a:rPr lang="en-US" sz="3600" b="1" dirty="0">
                <a:solidFill>
                  <a:schemeClr val="bg1"/>
                </a:solidFill>
                <a:effectLst>
                  <a:outerShdw blurRad="38100" dist="38100" dir="2700000" algn="tl">
                    <a:srgbClr val="000000">
                      <a:alpha val="43137"/>
                    </a:srgbClr>
                  </a:outerShdw>
                </a:effectLst>
              </a:rPr>
              <a:t> Seeing </a:t>
            </a:r>
            <a:r>
              <a:rPr lang="en-US" sz="3600" b="1" i="1" dirty="0">
                <a:solidFill>
                  <a:schemeClr val="bg1"/>
                </a:solidFill>
                <a:effectLst>
                  <a:outerShdw blurRad="38100" dist="38100" dir="2700000" algn="tl">
                    <a:srgbClr val="000000">
                      <a:alpha val="43137"/>
                    </a:srgbClr>
                  </a:outerShdw>
                </a:effectLst>
              </a:rPr>
              <a:t>it is</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 righteous thing with God </a:t>
            </a:r>
            <a:r>
              <a:rPr lang="en-US" sz="3600" b="1" dirty="0">
                <a:solidFill>
                  <a:schemeClr val="bg1"/>
                </a:solidFill>
                <a:effectLst>
                  <a:outerShdw blurRad="38100" dist="38100" dir="2700000" algn="tl">
                    <a:srgbClr val="000000">
                      <a:alpha val="43137"/>
                    </a:srgbClr>
                  </a:outerShdw>
                </a:effectLst>
              </a:rPr>
              <a:t>to recompense tribulation to them that trouble you; </a:t>
            </a:r>
          </a:p>
          <a:p>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And to you who are troubled </a:t>
            </a:r>
            <a:r>
              <a:rPr lang="en-US" sz="3600" b="1" dirty="0">
                <a:solidFill>
                  <a:srgbClr val="FFFF00"/>
                </a:solidFill>
                <a:effectLst>
                  <a:outerShdw blurRad="38100" dist="38100" dir="2700000" algn="tl">
                    <a:srgbClr val="000000">
                      <a:alpha val="43137"/>
                    </a:srgbClr>
                  </a:outerShdw>
                </a:effectLst>
              </a:rPr>
              <a:t>rest with us</a:t>
            </a:r>
            <a:r>
              <a:rPr lang="en-US" sz="3600" b="1" dirty="0">
                <a:solidFill>
                  <a:schemeClr val="bg1"/>
                </a:solidFill>
                <a:effectLst>
                  <a:outerShdw blurRad="38100" dist="38100" dir="2700000" algn="tl">
                    <a:srgbClr val="000000">
                      <a:alpha val="43137"/>
                    </a:srgbClr>
                  </a:outerShdw>
                </a:effectLst>
              </a:rPr>
              <a:t>, when the </a:t>
            </a:r>
            <a:r>
              <a:rPr lang="en-US" sz="3600" b="1" dirty="0">
                <a:solidFill>
                  <a:srgbClr val="FFFF00"/>
                </a:solidFill>
                <a:effectLst>
                  <a:outerShdw blurRad="38100" dist="38100" dir="2700000" algn="tl">
                    <a:srgbClr val="000000">
                      <a:alpha val="43137"/>
                    </a:srgbClr>
                  </a:outerShdw>
                </a:effectLst>
              </a:rPr>
              <a:t>Lord Jesus shall be revealed from heaven </a:t>
            </a:r>
            <a:r>
              <a:rPr lang="en-US" sz="3600" b="1" dirty="0">
                <a:solidFill>
                  <a:schemeClr val="bg1"/>
                </a:solidFill>
                <a:effectLst>
                  <a:outerShdw blurRad="38100" dist="38100" dir="2700000" algn="tl">
                    <a:srgbClr val="000000">
                      <a:alpha val="43137"/>
                    </a:srgbClr>
                  </a:outerShdw>
                </a:effectLst>
              </a:rPr>
              <a:t>with his mighty angels,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8 </a:t>
            </a:r>
            <a:r>
              <a:rPr lang="en-US" sz="3600" b="1" dirty="0">
                <a:solidFill>
                  <a:schemeClr val="bg1"/>
                </a:solidFill>
                <a:effectLst>
                  <a:outerShdw blurRad="38100" dist="38100" dir="2700000" algn="tl">
                    <a:srgbClr val="000000">
                      <a:alpha val="43137"/>
                    </a:srgbClr>
                  </a:outerShdw>
                </a:effectLst>
              </a:rPr>
              <a:t> In flaming fire </a:t>
            </a:r>
            <a:r>
              <a:rPr lang="en-US" sz="3600" b="1" dirty="0">
                <a:solidFill>
                  <a:srgbClr val="FFFF00"/>
                </a:solidFill>
                <a:effectLst>
                  <a:outerShdw blurRad="38100" dist="38100" dir="2700000" algn="tl">
                    <a:srgbClr val="000000">
                      <a:alpha val="43137"/>
                    </a:srgbClr>
                  </a:outerShdw>
                </a:effectLst>
              </a:rPr>
              <a:t>taking vengeance </a:t>
            </a:r>
            <a:r>
              <a:rPr lang="en-US" sz="3600" b="1" dirty="0">
                <a:solidFill>
                  <a:schemeClr val="bg1"/>
                </a:solidFill>
                <a:effectLst>
                  <a:outerShdw blurRad="38100" dist="38100" dir="2700000" algn="tl">
                    <a:srgbClr val="000000">
                      <a:alpha val="43137"/>
                    </a:srgbClr>
                  </a:outerShdw>
                </a:effectLst>
              </a:rPr>
              <a:t>on them that </a:t>
            </a:r>
            <a:r>
              <a:rPr lang="en-US" sz="3600" b="1" dirty="0">
                <a:solidFill>
                  <a:srgbClr val="FFFF00"/>
                </a:solidFill>
                <a:effectLst>
                  <a:outerShdw blurRad="38100" dist="38100" dir="2700000" algn="tl">
                    <a:srgbClr val="000000">
                      <a:alpha val="43137"/>
                    </a:srgbClr>
                  </a:outerShdw>
                </a:effectLst>
              </a:rPr>
              <a:t>know not God</a:t>
            </a:r>
            <a:r>
              <a:rPr lang="en-US" sz="3600" b="1" dirty="0">
                <a:solidFill>
                  <a:schemeClr val="bg1"/>
                </a:solidFill>
                <a:effectLst>
                  <a:outerShdw blurRad="38100" dist="38100" dir="2700000" algn="tl">
                    <a:srgbClr val="000000">
                      <a:alpha val="43137"/>
                    </a:srgbClr>
                  </a:outerShdw>
                </a:effectLst>
              </a:rPr>
              <a:t>, and that </a:t>
            </a:r>
            <a:r>
              <a:rPr lang="en-US" sz="3600" b="1" dirty="0">
                <a:solidFill>
                  <a:srgbClr val="FFFF00"/>
                </a:solidFill>
                <a:effectLst>
                  <a:outerShdw blurRad="38100" dist="38100" dir="2700000" algn="tl">
                    <a:srgbClr val="000000">
                      <a:alpha val="43137"/>
                    </a:srgbClr>
                  </a:outerShdw>
                </a:effectLst>
              </a:rPr>
              <a:t>obey not the gospel </a:t>
            </a:r>
            <a:r>
              <a:rPr lang="en-US" sz="3600" b="1" dirty="0">
                <a:solidFill>
                  <a:schemeClr val="bg1"/>
                </a:solidFill>
                <a:effectLst>
                  <a:outerShdw blurRad="38100" dist="38100" dir="2700000" algn="tl">
                    <a:srgbClr val="000000">
                      <a:alpha val="43137"/>
                    </a:srgbClr>
                  </a:outerShdw>
                </a:effectLst>
              </a:rPr>
              <a:t>of our Lord Jesus Christ: </a:t>
            </a:r>
          </a:p>
          <a:p>
            <a:endParaRPr lang="en-US" dirty="0"/>
          </a:p>
        </p:txBody>
      </p:sp>
    </p:spTree>
    <p:extLst>
      <p:ext uri="{BB962C8B-B14F-4D97-AF65-F5344CB8AC3E}">
        <p14:creationId xmlns:p14="http://schemas.microsoft.com/office/powerpoint/2010/main" val="105619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86D96E-5D50-4FCA-9B9A-C247BB8E124D}"/>
              </a:ext>
            </a:extLst>
          </p:cNvPr>
          <p:cNvSpPr txBox="1"/>
          <p:nvPr/>
        </p:nvSpPr>
        <p:spPr>
          <a:xfrm>
            <a:off x="768220" y="1720840"/>
            <a:ext cx="10655559" cy="3416320"/>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9 </a:t>
            </a:r>
            <a:r>
              <a:rPr lang="en-US" sz="3600" b="1" dirty="0">
                <a:solidFill>
                  <a:schemeClr val="bg1"/>
                </a:solidFill>
                <a:effectLst>
                  <a:outerShdw blurRad="38100" dist="38100" dir="2700000" algn="tl">
                    <a:srgbClr val="000000">
                      <a:alpha val="43137"/>
                    </a:srgbClr>
                  </a:outerShdw>
                </a:effectLst>
              </a:rPr>
              <a:t> These shall be punished with everlasting destruction from the presence of the Lord and from the glory of His power,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10 </a:t>
            </a:r>
            <a:r>
              <a:rPr lang="en-US" sz="3600" b="1" dirty="0">
                <a:solidFill>
                  <a:schemeClr val="bg1"/>
                </a:solidFill>
                <a:effectLst>
                  <a:outerShdw blurRad="38100" dist="38100" dir="2700000" algn="tl">
                    <a:srgbClr val="000000">
                      <a:alpha val="43137"/>
                    </a:srgbClr>
                  </a:outerShdw>
                </a:effectLst>
              </a:rPr>
              <a:t> when </a:t>
            </a:r>
            <a:r>
              <a:rPr lang="en-US" sz="3600" b="1" dirty="0">
                <a:solidFill>
                  <a:srgbClr val="FFFF00"/>
                </a:solidFill>
                <a:effectLst>
                  <a:outerShdw blurRad="38100" dist="38100" dir="2700000" algn="tl">
                    <a:srgbClr val="000000">
                      <a:alpha val="43137"/>
                    </a:srgbClr>
                  </a:outerShdw>
                </a:effectLst>
              </a:rPr>
              <a:t>He comes, in that Day</a:t>
            </a:r>
            <a:r>
              <a:rPr lang="en-US" sz="3600" b="1" dirty="0">
                <a:solidFill>
                  <a:schemeClr val="bg1"/>
                </a:solidFill>
                <a:effectLst>
                  <a:outerShdw blurRad="38100" dist="38100" dir="2700000" algn="tl">
                    <a:srgbClr val="000000">
                      <a:alpha val="43137"/>
                    </a:srgbClr>
                  </a:outerShdw>
                </a:effectLst>
              </a:rPr>
              <a:t>, to </a:t>
            </a:r>
            <a:r>
              <a:rPr lang="en-US" sz="3600" b="1" dirty="0">
                <a:solidFill>
                  <a:srgbClr val="FFFF00"/>
                </a:solidFill>
                <a:effectLst>
                  <a:outerShdw blurRad="38100" dist="38100" dir="2700000" algn="tl">
                    <a:srgbClr val="000000">
                      <a:alpha val="43137"/>
                    </a:srgbClr>
                  </a:outerShdw>
                </a:effectLst>
              </a:rPr>
              <a:t>be glorified in His saints</a:t>
            </a:r>
            <a:r>
              <a:rPr lang="en-US" sz="3600" b="1" dirty="0">
                <a:solidFill>
                  <a:schemeClr val="bg1"/>
                </a:solidFill>
                <a:effectLst>
                  <a:outerShdw blurRad="38100" dist="38100" dir="2700000" algn="tl">
                    <a:srgbClr val="000000">
                      <a:alpha val="43137"/>
                    </a:srgbClr>
                  </a:outerShdw>
                </a:effectLst>
              </a:rPr>
              <a:t> and to </a:t>
            </a:r>
            <a:r>
              <a:rPr lang="en-US" sz="3600" b="1" dirty="0">
                <a:solidFill>
                  <a:srgbClr val="FFFF00"/>
                </a:solidFill>
                <a:effectLst>
                  <a:outerShdw blurRad="38100" dist="38100" dir="2700000" algn="tl">
                    <a:srgbClr val="000000">
                      <a:alpha val="43137"/>
                    </a:srgbClr>
                  </a:outerShdw>
                </a:effectLst>
              </a:rPr>
              <a:t>be admired </a:t>
            </a:r>
            <a:r>
              <a:rPr lang="en-US" sz="3600" b="1" dirty="0">
                <a:solidFill>
                  <a:schemeClr val="bg1"/>
                </a:solidFill>
                <a:effectLst>
                  <a:outerShdw blurRad="38100" dist="38100" dir="2700000" algn="tl">
                    <a:srgbClr val="000000">
                      <a:alpha val="43137"/>
                    </a:srgbClr>
                  </a:outerShdw>
                </a:effectLst>
              </a:rPr>
              <a:t>among all those </a:t>
            </a:r>
            <a:r>
              <a:rPr lang="en-US" sz="3600" b="1" dirty="0">
                <a:solidFill>
                  <a:srgbClr val="FFFF00"/>
                </a:solidFill>
                <a:effectLst>
                  <a:outerShdw blurRad="38100" dist="38100" dir="2700000" algn="tl">
                    <a:srgbClr val="000000">
                      <a:alpha val="43137"/>
                    </a:srgbClr>
                  </a:outerShdw>
                </a:effectLst>
              </a:rPr>
              <a:t>who believe</a:t>
            </a:r>
            <a:r>
              <a:rPr lang="en-US" sz="3600" b="1" dirty="0">
                <a:solidFill>
                  <a:schemeClr val="bg1"/>
                </a:solidFill>
                <a:effectLst>
                  <a:outerShdw blurRad="38100" dist="38100" dir="2700000" algn="tl">
                    <a:srgbClr val="000000">
                      <a:alpha val="43137"/>
                    </a:srgbClr>
                  </a:outerShdw>
                </a:effectLst>
              </a:rPr>
              <a:t>, because our testimony among you was believed. </a:t>
            </a:r>
          </a:p>
        </p:txBody>
      </p:sp>
    </p:spTree>
    <p:extLst>
      <p:ext uri="{BB962C8B-B14F-4D97-AF65-F5344CB8AC3E}">
        <p14:creationId xmlns:p14="http://schemas.microsoft.com/office/powerpoint/2010/main" val="37914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7D27-6CFB-4BC9-A1D9-16806A3D6CC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Paul Sets Forth These Truths:</a:t>
            </a:r>
          </a:p>
        </p:txBody>
      </p:sp>
      <p:sp>
        <p:nvSpPr>
          <p:cNvPr id="3" name="Content Placeholder 2">
            <a:extLst>
              <a:ext uri="{FF2B5EF4-FFF2-40B4-BE49-F238E27FC236}">
                <a16:creationId xmlns:a16="http://schemas.microsoft.com/office/drawing/2014/main" id="{6D4EA74F-89E6-4742-80F0-362B0B2DA2A1}"/>
              </a:ext>
            </a:extLst>
          </p:cNvPr>
          <p:cNvSpPr>
            <a:spLocks noGrp="1"/>
          </p:cNvSpPr>
          <p:nvPr>
            <p:ph idx="1"/>
          </p:nvPr>
        </p:nvSpPr>
        <p:spPr>
          <a:solidFill>
            <a:schemeClr val="tx1"/>
          </a:solidFill>
        </p:spPr>
        <p:txBody>
          <a:bodyPr>
            <a:normAutofit/>
          </a:bodyPr>
          <a:lstStyle/>
          <a:p>
            <a:r>
              <a:rPr lang="en-US" sz="3600" b="1" dirty="0">
                <a:solidFill>
                  <a:schemeClr val="bg1"/>
                </a:solidFill>
                <a:effectLst>
                  <a:outerShdw blurRad="38100" dist="38100" dir="2700000" algn="tl">
                    <a:srgbClr val="000000">
                      <a:alpha val="43137"/>
                    </a:srgbClr>
                  </a:outerShdw>
                </a:effectLst>
              </a:rPr>
              <a:t>It is a </a:t>
            </a:r>
            <a:r>
              <a:rPr lang="en-US" sz="3600" b="1" dirty="0">
                <a:solidFill>
                  <a:srgbClr val="FFFF00"/>
                </a:solidFill>
                <a:effectLst>
                  <a:outerShdw blurRad="38100" dist="38100" dir="2700000" algn="tl">
                    <a:srgbClr val="000000">
                      <a:alpha val="43137"/>
                    </a:srgbClr>
                  </a:outerShdw>
                </a:effectLst>
              </a:rPr>
              <a:t>righteous thing</a:t>
            </a:r>
            <a:r>
              <a:rPr lang="en-US" sz="3600" b="1" dirty="0">
                <a:solidFill>
                  <a:schemeClr val="bg1"/>
                </a:solidFill>
                <a:effectLst>
                  <a:outerShdw blurRad="38100" dist="38100" dir="2700000" algn="tl">
                    <a:srgbClr val="000000">
                      <a:alpha val="43137"/>
                    </a:srgbClr>
                  </a:outerShdw>
                </a:effectLst>
              </a:rPr>
              <a:t> for God to judge those who have persecuted Christians. (V6)</a:t>
            </a:r>
          </a:p>
          <a:p>
            <a:r>
              <a:rPr lang="en-US" sz="3600" b="1" dirty="0">
                <a:solidFill>
                  <a:schemeClr val="bg1"/>
                </a:solidFill>
                <a:effectLst>
                  <a:outerShdw blurRad="38100" dist="38100" dir="2700000" algn="tl">
                    <a:srgbClr val="000000">
                      <a:alpha val="43137"/>
                    </a:srgbClr>
                  </a:outerShdw>
                </a:effectLst>
              </a:rPr>
              <a:t>There will be </a:t>
            </a:r>
            <a:r>
              <a:rPr lang="en-US" sz="3600" b="1" dirty="0">
                <a:solidFill>
                  <a:srgbClr val="FFFF00"/>
                </a:solidFill>
                <a:effectLst>
                  <a:outerShdw blurRad="38100" dist="38100" dir="2700000" algn="tl">
                    <a:srgbClr val="000000">
                      <a:alpha val="43137"/>
                    </a:srgbClr>
                  </a:outerShdw>
                </a:effectLst>
              </a:rPr>
              <a:t>a coming day </a:t>
            </a:r>
            <a:r>
              <a:rPr lang="en-US" sz="3600" b="1" dirty="0">
                <a:solidFill>
                  <a:schemeClr val="bg1"/>
                </a:solidFill>
                <a:effectLst>
                  <a:outerShdw blurRad="38100" dist="38100" dir="2700000" algn="tl">
                    <a:srgbClr val="000000">
                      <a:alpha val="43137"/>
                    </a:srgbClr>
                  </a:outerShdw>
                </a:effectLst>
              </a:rPr>
              <a:t>in the future when retribution and judgment will come to this earth. (V.7)  </a:t>
            </a:r>
          </a:p>
        </p:txBody>
      </p:sp>
    </p:spTree>
    <p:extLst>
      <p:ext uri="{BB962C8B-B14F-4D97-AF65-F5344CB8AC3E}">
        <p14:creationId xmlns:p14="http://schemas.microsoft.com/office/powerpoint/2010/main" val="46419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946547-F15A-4F2B-A496-FF7D452FD541}"/>
              </a:ext>
            </a:extLst>
          </p:cNvPr>
          <p:cNvSpPr txBox="1"/>
          <p:nvPr/>
        </p:nvSpPr>
        <p:spPr>
          <a:xfrm>
            <a:off x="968829" y="1134252"/>
            <a:ext cx="10254341" cy="4832092"/>
          </a:xfrm>
          <a:prstGeom prst="rect">
            <a:avLst/>
          </a:prstGeom>
          <a:solidFill>
            <a:schemeClr val="accent6">
              <a:lumMod val="60000"/>
              <a:lumOff val="40000"/>
            </a:schemeClr>
          </a:solidFill>
        </p:spPr>
        <p:txBody>
          <a:bodyPr wrap="square" rtlCol="0">
            <a:spAutoFit/>
          </a:bodyPr>
          <a:lstStyle/>
          <a:p>
            <a:r>
              <a:rPr lang="en-US" sz="4400" b="1" dirty="0">
                <a:solidFill>
                  <a:srgbClr val="002060"/>
                </a:solidFill>
                <a:effectLst>
                  <a:outerShdw blurRad="38100" dist="38100" dir="2700000" algn="tl">
                    <a:srgbClr val="000000">
                      <a:alpha val="43137"/>
                    </a:srgbClr>
                  </a:outerShdw>
                </a:effectLst>
              </a:rPr>
              <a:t>“The day is coming when Jesus Christ shall rent the heavens and return to earth in judgment. "He will come in all the pomp and power of the upper world He will be revealed as the Supreme Majesty and Judge of the world.” </a:t>
            </a:r>
          </a:p>
          <a:p>
            <a:r>
              <a:rPr lang="en-US" sz="4400" b="1" dirty="0">
                <a:solidFill>
                  <a:srgbClr val="002060"/>
                </a:solidFill>
                <a:effectLst>
                  <a:outerShdw blurRad="38100" dist="38100" dir="2700000" algn="tl">
                    <a:srgbClr val="000000">
                      <a:alpha val="43137"/>
                    </a:srgbClr>
                  </a:outerShdw>
                </a:effectLst>
              </a:rPr>
              <a:t>						– Matthew Henry</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12956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317</TotalTime>
  <Words>1501</Words>
  <Application>Microsoft Office PowerPoint</Application>
  <PresentationFormat>Widescreen</PresentationFormat>
  <Paragraphs>166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PowerPoint Presentation</vt:lpstr>
      <vt:lpstr>Reasons For the Letter from Paul: </vt:lpstr>
      <vt:lpstr>PowerPoint Presentation</vt:lpstr>
      <vt:lpstr>   GOD: THE CHRISTIAN’S AVENGER </vt:lpstr>
      <vt:lpstr>PowerPoint Presentation</vt:lpstr>
      <vt:lpstr>PowerPoint Presentation</vt:lpstr>
      <vt:lpstr>PowerPoint Presentation</vt:lpstr>
      <vt:lpstr>Paul Sets Forth These Truths:</vt:lpstr>
      <vt:lpstr>PowerPoint Presentation</vt:lpstr>
      <vt:lpstr>At the First Coming of Jesus Christ,  He was Veiled in Human Flesh:  </vt:lpstr>
      <vt:lpstr>PowerPoint Presentation</vt:lpstr>
      <vt:lpstr>The Description of the Unveiling:  </vt:lpstr>
      <vt:lpstr>PowerPoint Presentation</vt:lpstr>
      <vt:lpstr>PowerPoint Presentation</vt:lpstr>
      <vt:lpstr>PowerPoint Presentation</vt:lpstr>
      <vt:lpstr>The Description of the Unveiling:  </vt:lpstr>
      <vt:lpstr>The Description of the Unveiling:  </vt:lpstr>
      <vt:lpstr>PowerPoint Presentation</vt:lpstr>
      <vt:lpstr>The Results from The Unveiling of Jesus Christ:</vt:lpstr>
      <vt:lpstr>PowerPoint Presentation</vt:lpstr>
      <vt:lpstr>PowerPoint Presentation</vt:lpstr>
      <vt:lpstr>The Results from The Unveiling of Jesus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dc:creator>
  <cp:lastModifiedBy>Roe</cp:lastModifiedBy>
  <cp:revision>32</cp:revision>
  <cp:lastPrinted>2019-11-03T15:12:58Z</cp:lastPrinted>
  <dcterms:created xsi:type="dcterms:W3CDTF">2019-11-02T14:35:28Z</dcterms:created>
  <dcterms:modified xsi:type="dcterms:W3CDTF">2019-11-03T15:42:48Z</dcterms:modified>
</cp:coreProperties>
</file>