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60" r:id="rId4"/>
    <p:sldId id="261" r:id="rId5"/>
    <p:sldId id="257" r:id="rId6"/>
    <p:sldId id="258" r:id="rId7"/>
    <p:sldId id="262" r:id="rId8"/>
    <p:sldId id="263" r:id="rId9"/>
    <p:sldId id="266" r:id="rId10"/>
    <p:sldId id="269" r:id="rId11"/>
    <p:sldId id="267" r:id="rId12"/>
    <p:sldId id="272" r:id="rId13"/>
    <p:sldId id="270" r:id="rId14"/>
    <p:sldId id="268" r:id="rId15"/>
    <p:sldId id="273" r:id="rId16"/>
    <p:sldId id="274" r:id="rId17"/>
    <p:sldId id="271" r:id="rId1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643" y="72"/>
      </p:cViewPr>
      <p:guideLst>
        <p:guide orient="horz" pos="2160"/>
        <p:guide pos="3840"/>
      </p:guideLst>
    </p:cSldViewPr>
  </p:slideViewPr>
  <p:notesTextViewPr>
    <p:cViewPr>
      <p:scale>
        <a:sx n="1" d="1"/>
        <a:sy n="1" d="1"/>
      </p:scale>
      <p:origin x="0" y="0"/>
    </p:cViewPr>
  </p:notesTextViewPr>
  <p:notesViewPr>
    <p:cSldViewPr snapToGrid="0" showGuides="1">
      <p:cViewPr>
        <p:scale>
          <a:sx n="100" d="100"/>
          <a:sy n="100" d="100"/>
        </p:scale>
        <p:origin x="2294" y="-53"/>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04C7623-9103-479B-9C3A-C16542F9DBE6}" type="datetimeFigureOut">
              <a:rPr lang="en-US" smtClean="0"/>
              <a:t>10/20/2019</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095524D5-4EEE-4829-9FE2-0927D7384086}" type="slidenum">
              <a:rPr lang="en-US" smtClean="0"/>
              <a:t>‹#›</a:t>
            </a:fld>
            <a:endParaRPr lang="en-US"/>
          </a:p>
        </p:txBody>
      </p:sp>
    </p:spTree>
    <p:extLst>
      <p:ext uri="{BB962C8B-B14F-4D97-AF65-F5344CB8AC3E}">
        <p14:creationId xmlns:p14="http://schemas.microsoft.com/office/powerpoint/2010/main" val="341373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wrote both letters to Thessalonian Christians from Corinth. A City that he spent some 18 months in. He wrote the First Letter in his first few months there after receiving Timothy great report about them. </a:t>
            </a:r>
          </a:p>
          <a:p>
            <a:r>
              <a:rPr lang="en-US" dirty="0"/>
              <a:t>A  few months after the first letter he wrote the second letter to them. We do not know what prompted him writing the Second Letter. This powerful and rich letter brought the church great instruction and encouragement.</a:t>
            </a:r>
          </a:p>
          <a:p>
            <a:endParaRPr lang="en-US" dirty="0"/>
          </a:p>
          <a:p>
            <a:pPr marL="231229" indent="-231229">
              <a:buAutoNum type="arabicParenR"/>
            </a:pPr>
            <a:r>
              <a:rPr lang="en-US" dirty="0"/>
              <a:t>He offered them spiritual encouragement for the hardship they were facing.</a:t>
            </a:r>
          </a:p>
          <a:p>
            <a:endParaRPr lang="en-US" dirty="0"/>
          </a:p>
          <a:p>
            <a:r>
              <a:rPr lang="en-US" dirty="0"/>
              <a:t>2)  He address the confusion that still existence about the Second Coming of Christ.</a:t>
            </a:r>
          </a:p>
          <a:p>
            <a:endParaRPr lang="en-US" dirty="0"/>
          </a:p>
          <a:p>
            <a:pPr marL="231229" indent="-231229">
              <a:buAutoNum type="arabicParenR" startAt="3"/>
            </a:pPr>
            <a:r>
              <a:rPr lang="en-US" dirty="0"/>
              <a:t>He address the conduct of Christians that had become idle just sitting around</a:t>
            </a:r>
          </a:p>
          <a:p>
            <a:r>
              <a:rPr lang="en-US" dirty="0"/>
              <a:t>      waiting for the return of Christ rather than serving.  </a:t>
            </a:r>
          </a:p>
          <a:p>
            <a:endParaRPr lang="en-US" dirty="0"/>
          </a:p>
          <a:p>
            <a:pPr marL="173422" indent="-173422">
              <a:buFont typeface="Arial" panose="020B0604020202020204" pitchFamily="34" charset="0"/>
              <a:buChar char="•"/>
            </a:pPr>
            <a:r>
              <a:rPr lang="en-US" dirty="0"/>
              <a:t>The First Chapter deals subject of having spiritual perseverance in face of hardships.</a:t>
            </a:r>
          </a:p>
          <a:p>
            <a:pPr marL="173422" indent="-173422">
              <a:buFont typeface="Arial" panose="020B0604020202020204" pitchFamily="34" charset="0"/>
              <a:buChar char="•"/>
            </a:pPr>
            <a:r>
              <a:rPr lang="en-US" dirty="0"/>
              <a:t>In the Second Chapter Paul straightens out the beliefs about the Second Coming. </a:t>
            </a:r>
          </a:p>
          <a:p>
            <a:pPr marL="173422" indent="-173422">
              <a:buFont typeface="Arial" panose="020B0604020202020204" pitchFamily="34" charset="0"/>
              <a:buChar char="•"/>
            </a:pPr>
            <a:r>
              <a:rPr lang="en-US" dirty="0"/>
              <a:t>Third Chapter, he rebuke those who had become spiritually lazy.   </a:t>
            </a:r>
          </a:p>
        </p:txBody>
      </p:sp>
      <p:sp>
        <p:nvSpPr>
          <p:cNvPr id="4" name="Slide Number Placeholder 3"/>
          <p:cNvSpPr>
            <a:spLocks noGrp="1"/>
          </p:cNvSpPr>
          <p:nvPr>
            <p:ph type="sldNum" sz="quarter" idx="5"/>
          </p:nvPr>
        </p:nvSpPr>
        <p:spPr/>
        <p:txBody>
          <a:bodyPr/>
          <a:lstStyle/>
          <a:p>
            <a:fld id="{095524D5-4EEE-4829-9FE2-0927D7384086}" type="slidenum">
              <a:rPr lang="en-US" smtClean="0"/>
              <a:t>1</a:t>
            </a:fld>
            <a:endParaRPr lang="en-US"/>
          </a:p>
        </p:txBody>
      </p:sp>
    </p:spTree>
    <p:extLst>
      <p:ext uri="{BB962C8B-B14F-4D97-AF65-F5344CB8AC3E}">
        <p14:creationId xmlns:p14="http://schemas.microsoft.com/office/powerpoint/2010/main" val="39178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524D5-4EEE-4829-9FE2-0927D7384086}" type="slidenum">
              <a:rPr lang="en-US" smtClean="0"/>
              <a:t>10</a:t>
            </a:fld>
            <a:endParaRPr lang="en-US"/>
          </a:p>
        </p:txBody>
      </p:sp>
    </p:spTree>
    <p:extLst>
      <p:ext uri="{BB962C8B-B14F-4D97-AF65-F5344CB8AC3E}">
        <p14:creationId xmlns:p14="http://schemas.microsoft.com/office/powerpoint/2010/main" val="87596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b="1" dirty="0"/>
              <a:t>The “Patience” means to be steadfast and to endure to persevere. The ability to stand firm in the midst of hard times.</a:t>
            </a:r>
          </a:p>
          <a:p>
            <a:endParaRPr lang="en-US" b="1" dirty="0"/>
          </a:p>
          <a:p>
            <a:pPr marL="173422" indent="-173422">
              <a:buFont typeface="Arial" panose="020B0604020202020204" pitchFamily="34" charset="0"/>
              <a:buChar char="•"/>
            </a:pPr>
            <a:r>
              <a:rPr lang="en-US" b="1" dirty="0"/>
              <a:t>Persecutions and tribulations – means all types of trouble and trials against one’s self and faith.</a:t>
            </a:r>
          </a:p>
          <a:p>
            <a:endParaRPr lang="en-US" b="1" dirty="0"/>
          </a:p>
          <a:p>
            <a:pPr marL="173422" indent="-173422">
              <a:buFont typeface="Arial" panose="020B0604020202020204" pitchFamily="34" charset="0"/>
              <a:buChar char="•"/>
            </a:pPr>
            <a:r>
              <a:rPr lang="en-US" b="1" dirty="0"/>
              <a:t>Endure – to bear up, to forbear, to suffer but stand.</a:t>
            </a:r>
          </a:p>
          <a:p>
            <a:endParaRPr lang="en-US" b="1" dirty="0"/>
          </a:p>
          <a:p>
            <a:r>
              <a:rPr lang="en-US" b="1" dirty="0"/>
              <a:t>1 Thessalonians 1:3 </a:t>
            </a:r>
            <a:br>
              <a:rPr lang="en-US" dirty="0"/>
            </a:br>
            <a:r>
              <a:rPr lang="en-US" baseline="30000" dirty="0"/>
              <a:t>3 </a:t>
            </a:r>
            <a:r>
              <a:rPr lang="en-US" dirty="0"/>
              <a:t> Remembering without ceasing your work of faith, and </a:t>
            </a:r>
            <a:r>
              <a:rPr lang="en-US" dirty="0" err="1"/>
              <a:t>labour</a:t>
            </a:r>
            <a:r>
              <a:rPr lang="en-US" dirty="0"/>
              <a:t> of love, and patience of hope in our Lord Jesus Christ, in the sight of God and our Father; </a:t>
            </a:r>
            <a:br>
              <a:rPr lang="en-US" dirty="0"/>
            </a:br>
            <a:endParaRPr lang="en-US" dirty="0"/>
          </a:p>
          <a:p>
            <a:r>
              <a:rPr lang="en-US" b="1" dirty="0"/>
              <a:t>2 Thessalonians 3:3-5 </a:t>
            </a:r>
            <a:br>
              <a:rPr lang="en-US" dirty="0"/>
            </a:br>
            <a:r>
              <a:rPr lang="en-US" baseline="30000" dirty="0"/>
              <a:t>3 </a:t>
            </a:r>
            <a:r>
              <a:rPr lang="en-US" dirty="0"/>
              <a:t> But the Lord is faithful, who shall stablish you, and keep </a:t>
            </a:r>
            <a:r>
              <a:rPr lang="en-US" i="1" dirty="0"/>
              <a:t>you</a:t>
            </a:r>
            <a:r>
              <a:rPr lang="en-US" dirty="0"/>
              <a:t> from evil. </a:t>
            </a:r>
            <a:br>
              <a:rPr lang="en-US" dirty="0"/>
            </a:br>
            <a:r>
              <a:rPr lang="en-US" baseline="30000" dirty="0"/>
              <a:t>4 </a:t>
            </a:r>
            <a:r>
              <a:rPr lang="en-US" dirty="0"/>
              <a:t> And we have confidence in the Lord touching you, that ye both do and will do the things which we command you. </a:t>
            </a:r>
            <a:br>
              <a:rPr lang="en-US" dirty="0"/>
            </a:br>
            <a:r>
              <a:rPr lang="en-US" baseline="30000" dirty="0"/>
              <a:t>5 </a:t>
            </a:r>
            <a:r>
              <a:rPr lang="en-US" dirty="0"/>
              <a:t> And the Lord direct your hearts into the love of God, and into the patient waiting for Christ. </a:t>
            </a:r>
          </a:p>
          <a:p>
            <a:endParaRPr lang="en-US" dirty="0"/>
          </a:p>
          <a:p>
            <a:endParaRPr lang="en-US" dirty="0"/>
          </a:p>
        </p:txBody>
      </p:sp>
      <p:sp>
        <p:nvSpPr>
          <p:cNvPr id="4" name="Slide Number Placeholder 3"/>
          <p:cNvSpPr>
            <a:spLocks noGrp="1"/>
          </p:cNvSpPr>
          <p:nvPr>
            <p:ph type="sldNum" sz="quarter" idx="5"/>
          </p:nvPr>
        </p:nvSpPr>
        <p:spPr/>
        <p:txBody>
          <a:bodyPr/>
          <a:lstStyle/>
          <a:p>
            <a:fld id="{095524D5-4EEE-4829-9FE2-0927D7384086}" type="slidenum">
              <a:rPr lang="en-US" smtClean="0"/>
              <a:t>11</a:t>
            </a:fld>
            <a:endParaRPr lang="en-US"/>
          </a:p>
        </p:txBody>
      </p:sp>
    </p:spTree>
    <p:extLst>
      <p:ext uri="{BB962C8B-B14F-4D97-AF65-F5344CB8AC3E}">
        <p14:creationId xmlns:p14="http://schemas.microsoft.com/office/powerpoint/2010/main" val="314341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524D5-4EEE-4829-9FE2-0927D7384086}" type="slidenum">
              <a:rPr lang="en-US" smtClean="0"/>
              <a:t>12</a:t>
            </a:fld>
            <a:endParaRPr lang="en-US"/>
          </a:p>
        </p:txBody>
      </p:sp>
    </p:spTree>
    <p:extLst>
      <p:ext uri="{BB962C8B-B14F-4D97-AF65-F5344CB8AC3E}">
        <p14:creationId xmlns:p14="http://schemas.microsoft.com/office/powerpoint/2010/main" val="943628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524D5-4EEE-4829-9FE2-0927D7384086}" type="slidenum">
              <a:rPr lang="en-US" smtClean="0"/>
              <a:t>13</a:t>
            </a:fld>
            <a:endParaRPr lang="en-US"/>
          </a:p>
        </p:txBody>
      </p:sp>
    </p:spTree>
    <p:extLst>
      <p:ext uri="{BB962C8B-B14F-4D97-AF65-F5344CB8AC3E}">
        <p14:creationId xmlns:p14="http://schemas.microsoft.com/office/powerpoint/2010/main" val="1550297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church possessed a Heavenly Perspective – an attitude for the Eternal.</a:t>
            </a:r>
          </a:p>
          <a:p>
            <a:endParaRPr lang="en-US" dirty="0"/>
          </a:p>
          <a:p>
            <a:r>
              <a:rPr lang="en-US" dirty="0"/>
              <a:t>They viewed their lives, the ministry, their sufferings and hardship in light of Eternity.</a:t>
            </a:r>
          </a:p>
          <a:p>
            <a:endParaRPr lang="en-US" dirty="0"/>
          </a:p>
          <a:p>
            <a:r>
              <a:rPr lang="en-US" b="1" dirty="0"/>
              <a:t>Matthew 6:33 – </a:t>
            </a:r>
            <a:r>
              <a:rPr lang="en-US" dirty="0"/>
              <a:t>But seek ye first the kingdom of God, and his righteousness; and all these things shall be added unto you. </a:t>
            </a:r>
          </a:p>
          <a:p>
            <a:endParaRPr lang="en-US" dirty="0"/>
          </a:p>
          <a:p>
            <a:r>
              <a:rPr lang="en-US" b="1" dirty="0"/>
              <a:t>Note: They understood truths about God –</a:t>
            </a:r>
          </a:p>
          <a:p>
            <a:endParaRPr lang="en-US" dirty="0"/>
          </a:p>
          <a:p>
            <a:pPr marL="173422" indent="-173422">
              <a:buFont typeface="Arial" panose="020B0604020202020204" pitchFamily="34" charset="0"/>
              <a:buChar char="•"/>
            </a:pPr>
            <a:r>
              <a:rPr lang="en-US" dirty="0"/>
              <a:t>God sits on a throne and rules the universe</a:t>
            </a:r>
          </a:p>
          <a:p>
            <a:pPr marL="173422" indent="-173422">
              <a:buFont typeface="Arial" panose="020B0604020202020204" pitchFamily="34" charset="0"/>
              <a:buChar char="•"/>
            </a:pPr>
            <a:r>
              <a:rPr lang="en-US" dirty="0"/>
              <a:t>They belong to God – He is their Father, Jesus is their Savior and Holy Spirit is Power.</a:t>
            </a:r>
          </a:p>
          <a:p>
            <a:pPr marL="173422" indent="-173422">
              <a:buFont typeface="Arial" panose="020B0604020202020204" pitchFamily="34" charset="0"/>
              <a:buChar char="•"/>
            </a:pPr>
            <a:r>
              <a:rPr lang="en-US" dirty="0"/>
              <a:t>One Day God will execute righteous judgment upon this earth.  </a:t>
            </a:r>
          </a:p>
          <a:p>
            <a:endParaRPr lang="en-US" dirty="0"/>
          </a:p>
          <a:p>
            <a:r>
              <a:rPr lang="en-US" dirty="0"/>
              <a:t>Because of What Christ had done for them giving them their heavenly perspective, a growing faith, an abounding love, producing in them an endurance in their life and faith – Paul said, it was your may be counted worthy of the Kingdom  of God.</a:t>
            </a:r>
          </a:p>
          <a:p>
            <a:endParaRPr lang="en-US" dirty="0"/>
          </a:p>
          <a:p>
            <a:r>
              <a:rPr lang="en-US" b="1" dirty="0"/>
              <a:t>It does not mean to make worthy but they are declared worthy, counted worthy.  </a:t>
            </a:r>
            <a:br>
              <a:rPr lang="en-US" b="1" dirty="0"/>
            </a:br>
            <a:endParaRPr lang="en-US" b="1" dirty="0"/>
          </a:p>
        </p:txBody>
      </p:sp>
      <p:sp>
        <p:nvSpPr>
          <p:cNvPr id="4" name="Slide Number Placeholder 3"/>
          <p:cNvSpPr>
            <a:spLocks noGrp="1"/>
          </p:cNvSpPr>
          <p:nvPr>
            <p:ph type="sldNum" sz="quarter" idx="5"/>
          </p:nvPr>
        </p:nvSpPr>
        <p:spPr/>
        <p:txBody>
          <a:bodyPr/>
          <a:lstStyle/>
          <a:p>
            <a:fld id="{095524D5-4EEE-4829-9FE2-0927D7384086}" type="slidenum">
              <a:rPr lang="en-US" smtClean="0"/>
              <a:t>14</a:t>
            </a:fld>
            <a:endParaRPr lang="en-US"/>
          </a:p>
        </p:txBody>
      </p:sp>
    </p:spTree>
    <p:extLst>
      <p:ext uri="{BB962C8B-B14F-4D97-AF65-F5344CB8AC3E}">
        <p14:creationId xmlns:p14="http://schemas.microsoft.com/office/powerpoint/2010/main" val="237794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524D5-4EEE-4829-9FE2-0927D7384086}" type="slidenum">
              <a:rPr lang="en-US" smtClean="0"/>
              <a:t>15</a:t>
            </a:fld>
            <a:endParaRPr lang="en-US"/>
          </a:p>
        </p:txBody>
      </p:sp>
    </p:spTree>
    <p:extLst>
      <p:ext uri="{BB962C8B-B14F-4D97-AF65-F5344CB8AC3E}">
        <p14:creationId xmlns:p14="http://schemas.microsoft.com/office/powerpoint/2010/main" val="2209064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5524D5-4EEE-4829-9FE2-0927D7384086}" type="slidenum">
              <a:rPr lang="en-US" smtClean="0"/>
              <a:t>16</a:t>
            </a:fld>
            <a:endParaRPr lang="en-US"/>
          </a:p>
        </p:txBody>
      </p:sp>
    </p:spTree>
    <p:extLst>
      <p:ext uri="{BB962C8B-B14F-4D97-AF65-F5344CB8AC3E}">
        <p14:creationId xmlns:p14="http://schemas.microsoft.com/office/powerpoint/2010/main" val="28208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524D5-4EEE-4829-9FE2-0927D7384086}" type="slidenum">
              <a:rPr lang="en-US" smtClean="0"/>
              <a:t>17</a:t>
            </a:fld>
            <a:endParaRPr lang="en-US"/>
          </a:p>
        </p:txBody>
      </p:sp>
    </p:spTree>
    <p:extLst>
      <p:ext uri="{BB962C8B-B14F-4D97-AF65-F5344CB8AC3E}">
        <p14:creationId xmlns:p14="http://schemas.microsoft.com/office/powerpoint/2010/main" val="215601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524D5-4EEE-4829-9FE2-0927D7384086}" type="slidenum">
              <a:rPr lang="en-US" smtClean="0"/>
              <a:t>2</a:t>
            </a:fld>
            <a:endParaRPr lang="en-US"/>
          </a:p>
        </p:txBody>
      </p:sp>
    </p:spTree>
    <p:extLst>
      <p:ext uri="{BB962C8B-B14F-4D97-AF65-F5344CB8AC3E}">
        <p14:creationId xmlns:p14="http://schemas.microsoft.com/office/powerpoint/2010/main" val="2026206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524D5-4EEE-4829-9FE2-0927D7384086}" type="slidenum">
              <a:rPr lang="en-US" smtClean="0"/>
              <a:t>3</a:t>
            </a:fld>
            <a:endParaRPr lang="en-US"/>
          </a:p>
        </p:txBody>
      </p:sp>
    </p:spTree>
    <p:extLst>
      <p:ext uri="{BB962C8B-B14F-4D97-AF65-F5344CB8AC3E}">
        <p14:creationId xmlns:p14="http://schemas.microsoft.com/office/powerpoint/2010/main" val="39752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opens up this powerful letter by bragging on how proud he was of them. He numerate in the first five verses marks that make for a great church that would please God.</a:t>
            </a:r>
          </a:p>
        </p:txBody>
      </p:sp>
      <p:sp>
        <p:nvSpPr>
          <p:cNvPr id="4" name="Slide Number Placeholder 3"/>
          <p:cNvSpPr>
            <a:spLocks noGrp="1"/>
          </p:cNvSpPr>
          <p:nvPr>
            <p:ph type="sldNum" sz="quarter" idx="5"/>
          </p:nvPr>
        </p:nvSpPr>
        <p:spPr/>
        <p:txBody>
          <a:bodyPr/>
          <a:lstStyle/>
          <a:p>
            <a:fld id="{095524D5-4EEE-4829-9FE2-0927D7384086}" type="slidenum">
              <a:rPr lang="en-US" smtClean="0"/>
              <a:t>4</a:t>
            </a:fld>
            <a:endParaRPr lang="en-US"/>
          </a:p>
        </p:txBody>
      </p:sp>
    </p:spTree>
    <p:extLst>
      <p:ext uri="{BB962C8B-B14F-4D97-AF65-F5344CB8AC3E}">
        <p14:creationId xmlns:p14="http://schemas.microsoft.com/office/powerpoint/2010/main" val="1886368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524D5-4EEE-4829-9FE2-0927D7384086}" type="slidenum">
              <a:rPr lang="en-US" smtClean="0"/>
              <a:t>5</a:t>
            </a:fld>
            <a:endParaRPr lang="en-US"/>
          </a:p>
        </p:txBody>
      </p:sp>
    </p:spTree>
    <p:extLst>
      <p:ext uri="{BB962C8B-B14F-4D97-AF65-F5344CB8AC3E}">
        <p14:creationId xmlns:p14="http://schemas.microsoft.com/office/powerpoint/2010/main" val="139103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5524D5-4EEE-4829-9FE2-0927D7384086}" type="slidenum">
              <a:rPr lang="en-US" smtClean="0"/>
              <a:t>6</a:t>
            </a:fld>
            <a:endParaRPr lang="en-US"/>
          </a:p>
        </p:txBody>
      </p:sp>
    </p:spTree>
    <p:extLst>
      <p:ext uri="{BB962C8B-B14F-4D97-AF65-F5344CB8AC3E}">
        <p14:creationId xmlns:p14="http://schemas.microsoft.com/office/powerpoint/2010/main" val="117484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addresses them not as a group or a club – but a God called out assembly from the world that was IN God In Christ spirit with Holy Spirit. </a:t>
            </a:r>
          </a:p>
          <a:p>
            <a:endParaRPr lang="en-US" dirty="0"/>
          </a:p>
          <a:p>
            <a:pPr marL="231229" indent="-231229">
              <a:buAutoNum type="alphaUcParenR"/>
            </a:pPr>
            <a:r>
              <a:rPr lang="en-US" dirty="0"/>
              <a:t>An authentic church is an assembly of saved people who have a relationship with</a:t>
            </a:r>
          </a:p>
          <a:p>
            <a:r>
              <a:rPr lang="en-US" dirty="0"/>
              <a:t>      God through the redemptive work of Jesus Christ.  </a:t>
            </a:r>
          </a:p>
          <a:p>
            <a:endParaRPr lang="en-US" dirty="0"/>
          </a:p>
          <a:p>
            <a:r>
              <a:rPr lang="en-US" dirty="0"/>
              <a:t>Note: the only way you can ever be apart of the church is have a real relationship with Jesus – the church is made up of saved people.</a:t>
            </a:r>
          </a:p>
          <a:p>
            <a:endParaRPr lang="en-US" dirty="0"/>
          </a:p>
          <a:p>
            <a:r>
              <a:rPr lang="en-US" dirty="0"/>
              <a:t>An authentic Church is an assemble of Saved people that honor Jesus Christ through</a:t>
            </a:r>
          </a:p>
          <a:p>
            <a:endParaRPr lang="en-US" dirty="0"/>
          </a:p>
          <a:p>
            <a:r>
              <a:rPr lang="en-US" dirty="0"/>
              <a:t>	Identification – He is the only source of our Salvation. “In Christ” </a:t>
            </a:r>
          </a:p>
          <a:p>
            <a:r>
              <a:rPr lang="en-US" dirty="0"/>
              <a:t>	Worship, He is the object of all true worship.</a:t>
            </a:r>
          </a:p>
          <a:p>
            <a:r>
              <a:rPr lang="en-US" dirty="0"/>
              <a:t>	Edification, He is the subject of all teaching and preaching.</a:t>
            </a:r>
          </a:p>
          <a:p>
            <a:r>
              <a:rPr lang="en-US" dirty="0"/>
              <a:t>	Witnessing, He is vocal point of all proclamation.</a:t>
            </a:r>
          </a:p>
          <a:p>
            <a:r>
              <a:rPr lang="en-US" dirty="0"/>
              <a:t>	Ministry, He is motive for all acts of Christian love.</a:t>
            </a:r>
          </a:p>
          <a:p>
            <a:r>
              <a:rPr lang="en-US" dirty="0"/>
              <a:t>	</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095524D5-4EEE-4829-9FE2-0927D7384086}" type="slidenum">
              <a:rPr lang="en-US" smtClean="0"/>
              <a:t>7</a:t>
            </a:fld>
            <a:endParaRPr lang="en-US"/>
          </a:p>
        </p:txBody>
      </p:sp>
    </p:spTree>
    <p:extLst>
      <p:ext uri="{BB962C8B-B14F-4D97-AF65-F5344CB8AC3E}">
        <p14:creationId xmlns:p14="http://schemas.microsoft.com/office/powerpoint/2010/main" val="413823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declares to this church that they had deserved the right for Paul to brag on their faith and to thank God for it – because it was growing and increasing.</a:t>
            </a:r>
          </a:p>
          <a:p>
            <a:endParaRPr lang="en-US" dirty="0"/>
          </a:p>
          <a:p>
            <a:r>
              <a:rPr lang="en-US" dirty="0"/>
              <a:t>Remember it is faith that pleases God – not all the other stuff.</a:t>
            </a:r>
          </a:p>
          <a:p>
            <a:endParaRPr lang="en-US" dirty="0"/>
          </a:p>
          <a:p>
            <a:r>
              <a:rPr lang="en-US" b="1" dirty="0"/>
              <a:t>Hebrews 11:6 – </a:t>
            </a:r>
            <a:r>
              <a:rPr lang="en-US" dirty="0"/>
              <a:t>But without faith </a:t>
            </a:r>
            <a:r>
              <a:rPr lang="en-US" i="1" dirty="0"/>
              <a:t>it is</a:t>
            </a:r>
            <a:r>
              <a:rPr lang="en-US" dirty="0"/>
              <a:t> impossible to please </a:t>
            </a:r>
            <a:r>
              <a:rPr lang="en-US" i="1" dirty="0"/>
              <a:t>Him,</a:t>
            </a:r>
            <a:r>
              <a:rPr lang="en-US" dirty="0"/>
              <a:t> for he who comes to God must believe that He is, and </a:t>
            </a:r>
            <a:r>
              <a:rPr lang="en-US" i="1" dirty="0"/>
              <a:t>that</a:t>
            </a:r>
            <a:r>
              <a:rPr lang="en-US" dirty="0"/>
              <a:t> He is a rewarder of those who diligently seek Him. </a:t>
            </a:r>
          </a:p>
          <a:p>
            <a:endParaRPr lang="en-US" dirty="0"/>
          </a:p>
          <a:p>
            <a:r>
              <a:rPr lang="en-US" b="1" dirty="0"/>
              <a:t>1 Thessalonians 1:3 – </a:t>
            </a:r>
            <a:r>
              <a:rPr lang="en-US" dirty="0"/>
              <a:t>remembering </a:t>
            </a:r>
            <a:r>
              <a:rPr lang="en-US" b="1" dirty="0"/>
              <a:t>without</a:t>
            </a:r>
            <a:r>
              <a:rPr lang="en-US" dirty="0"/>
              <a:t> </a:t>
            </a:r>
            <a:r>
              <a:rPr lang="en-US" b="1" dirty="0"/>
              <a:t>ceasing your work of faith</a:t>
            </a:r>
            <a:r>
              <a:rPr lang="en-US" dirty="0"/>
              <a:t>, labor of love, and patience of hope in our Lord Jesus Christ in the sight of our God and Father, </a:t>
            </a:r>
            <a:br>
              <a:rPr lang="en-US" dirty="0"/>
            </a:br>
            <a:endParaRPr lang="en-US" dirty="0"/>
          </a:p>
          <a:p>
            <a:r>
              <a:rPr lang="en-US" b="1" dirty="0"/>
              <a:t>1 Thessalonians 3:10 – </a:t>
            </a:r>
            <a:r>
              <a:rPr lang="en-US" dirty="0"/>
              <a:t>night and day praying exceedingly that we may see your face and perfect what is lacking in your faith? </a:t>
            </a:r>
            <a:br>
              <a:rPr lang="en-US" dirty="0"/>
            </a:br>
            <a:endParaRPr lang="en-US" dirty="0"/>
          </a:p>
          <a:p>
            <a:r>
              <a:rPr lang="en-US" dirty="0"/>
              <a:t>Note: In light of the persecution they were still trusting God.</a:t>
            </a:r>
          </a:p>
          <a:p>
            <a:endParaRPr lang="en-US" dirty="0"/>
          </a:p>
          <a:p>
            <a:r>
              <a:rPr lang="en-US" dirty="0"/>
              <a:t>Note: Trials and test reveal if our faith is real or not.</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095524D5-4EEE-4829-9FE2-0927D7384086}" type="slidenum">
              <a:rPr lang="en-US" smtClean="0"/>
              <a:t>8</a:t>
            </a:fld>
            <a:endParaRPr lang="en-US"/>
          </a:p>
        </p:txBody>
      </p:sp>
    </p:spTree>
    <p:extLst>
      <p:ext uri="{BB962C8B-B14F-4D97-AF65-F5344CB8AC3E}">
        <p14:creationId xmlns:p14="http://schemas.microsoft.com/office/powerpoint/2010/main" val="403563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had the mark of Agape Love in their assembly – they had acts of God’s love.</a:t>
            </a:r>
          </a:p>
          <a:p>
            <a:endParaRPr lang="en-US" dirty="0"/>
          </a:p>
          <a:p>
            <a:r>
              <a:rPr lang="en-US" b="1" dirty="0"/>
              <a:t>1 Thessalonians 1:3 – </a:t>
            </a:r>
            <a:r>
              <a:rPr lang="en-US" dirty="0"/>
              <a:t>remembering without ceasing your work of faith, </a:t>
            </a:r>
            <a:r>
              <a:rPr lang="en-US" b="1" dirty="0"/>
              <a:t>labor of love</a:t>
            </a:r>
            <a:r>
              <a:rPr lang="en-US" dirty="0"/>
              <a:t>, and patience of hope in our Lord Jesus Christ in the sight of our God and Father, </a:t>
            </a:r>
          </a:p>
          <a:p>
            <a:endParaRPr lang="en-US" dirty="0"/>
          </a:p>
          <a:p>
            <a:r>
              <a:rPr lang="en-US" dirty="0"/>
              <a:t>They work at loving one another.</a:t>
            </a:r>
          </a:p>
          <a:p>
            <a:endParaRPr lang="en-US" dirty="0"/>
          </a:p>
          <a:p>
            <a:r>
              <a:rPr lang="en-US" b="1" dirty="0"/>
              <a:t>1 Thessalonians 3:12 – </a:t>
            </a:r>
            <a:r>
              <a:rPr lang="en-US" dirty="0"/>
              <a:t>And may the Lord make you increase and abound in love to one another and to all, just as we </a:t>
            </a:r>
            <a:r>
              <a:rPr lang="en-US" i="1" dirty="0"/>
              <a:t>do</a:t>
            </a:r>
            <a:r>
              <a:rPr lang="en-US" dirty="0"/>
              <a:t> to you, </a:t>
            </a:r>
          </a:p>
          <a:p>
            <a:endParaRPr lang="en-US" dirty="0"/>
          </a:p>
          <a:p>
            <a:r>
              <a:rPr lang="en-US" b="1" dirty="0"/>
              <a:t>Note:</a:t>
            </a:r>
            <a:r>
              <a:rPr lang="en-US" dirty="0"/>
              <a:t> The Mark of a Great Church is it is a loving church.</a:t>
            </a:r>
            <a:br>
              <a:rPr lang="en-US" dirty="0"/>
            </a:br>
            <a:br>
              <a:rPr lang="en-US" dirty="0"/>
            </a:br>
            <a:r>
              <a:rPr lang="en-US" dirty="0"/>
              <a:t> </a:t>
            </a:r>
          </a:p>
        </p:txBody>
      </p:sp>
      <p:sp>
        <p:nvSpPr>
          <p:cNvPr id="4" name="Slide Number Placeholder 3"/>
          <p:cNvSpPr>
            <a:spLocks noGrp="1"/>
          </p:cNvSpPr>
          <p:nvPr>
            <p:ph type="sldNum" sz="quarter" idx="5"/>
          </p:nvPr>
        </p:nvSpPr>
        <p:spPr/>
        <p:txBody>
          <a:bodyPr/>
          <a:lstStyle/>
          <a:p>
            <a:fld id="{095524D5-4EEE-4829-9FE2-0927D7384086}" type="slidenum">
              <a:rPr lang="en-US" smtClean="0"/>
              <a:t>9</a:t>
            </a:fld>
            <a:endParaRPr lang="en-US"/>
          </a:p>
        </p:txBody>
      </p:sp>
    </p:spTree>
    <p:extLst>
      <p:ext uri="{BB962C8B-B14F-4D97-AF65-F5344CB8AC3E}">
        <p14:creationId xmlns:p14="http://schemas.microsoft.com/office/powerpoint/2010/main" val="3976113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F48341B-C520-4D4B-A733-30E7F2169C4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993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52F13-6419-48F6-A52B-270A83881D6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65243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21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763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1035890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38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3502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78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21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270779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952F13-6419-48F6-A52B-270A83881D63}" type="datetimeFigureOut">
              <a:rPr lang="en-US" smtClean="0"/>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48341B-C520-4D4B-A733-30E7F2169C4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51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952F13-6419-48F6-A52B-270A83881D6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1150757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952F13-6419-48F6-A52B-270A83881D63}" type="datetimeFigureOut">
              <a:rPr lang="en-US" smtClean="0"/>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48341B-C520-4D4B-A733-30E7F2169C4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35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952F13-6419-48F6-A52B-270A83881D63}" type="datetimeFigureOut">
              <a:rPr lang="en-US" smtClean="0"/>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48341B-C520-4D4B-A733-30E7F2169C4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13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52F13-6419-48F6-A52B-270A83881D63}" type="datetimeFigureOut">
              <a:rPr lang="en-US" smtClean="0"/>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317676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52F13-6419-48F6-A52B-270A83881D6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8341B-C520-4D4B-A733-30E7F2169C4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480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952F13-6419-48F6-A52B-270A83881D63}" type="datetimeFigureOut">
              <a:rPr lang="en-US" smtClean="0"/>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48341B-C520-4D4B-A733-30E7F2169C47}" type="slidenum">
              <a:rPr lang="en-US" smtClean="0"/>
              <a:t>‹#›</a:t>
            </a:fld>
            <a:endParaRPr lang="en-US"/>
          </a:p>
        </p:txBody>
      </p:sp>
    </p:spTree>
    <p:extLst>
      <p:ext uri="{BB962C8B-B14F-4D97-AF65-F5344CB8AC3E}">
        <p14:creationId xmlns:p14="http://schemas.microsoft.com/office/powerpoint/2010/main" val="50604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952F13-6419-48F6-A52B-270A83881D63}" type="datetimeFigureOut">
              <a:rPr lang="en-US" smtClean="0"/>
              <a:t>10/20/2019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48341B-C520-4D4B-A733-30E7F2169C47}" type="slidenum">
              <a:rPr lang="en-US" smtClean="0"/>
              <a:t>‹#›</a:t>
            </a:fld>
            <a:endParaRPr lang="en-US"/>
          </a:p>
        </p:txBody>
      </p:sp>
    </p:spTree>
    <p:extLst>
      <p:ext uri="{BB962C8B-B14F-4D97-AF65-F5344CB8AC3E}">
        <p14:creationId xmlns:p14="http://schemas.microsoft.com/office/powerpoint/2010/main" val="1909797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E58A-EAD0-4338-B9A7-0D885F812CFE}"/>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F159A5F-FC69-4257-B53A-498B7EC7151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A5125CC-C0D3-4425-BC44-7FB514C54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741" y="848738"/>
            <a:ext cx="9548518" cy="50758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54751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56AF95-6F59-41D9-9E91-40A1DB6D41AC}"/>
              </a:ext>
            </a:extLst>
          </p:cNvPr>
          <p:cNvSpPr txBox="1"/>
          <p:nvPr/>
        </p:nvSpPr>
        <p:spPr>
          <a:xfrm>
            <a:off x="842865" y="1507477"/>
            <a:ext cx="10506270" cy="4154984"/>
          </a:xfrm>
          <a:prstGeom prst="rect">
            <a:avLst/>
          </a:prstGeom>
          <a:noFill/>
        </p:spPr>
        <p:txBody>
          <a:bodyPr wrap="square" rtlCol="0">
            <a:spAutoFit/>
          </a:bodyPr>
          <a:lstStyle/>
          <a:p>
            <a:r>
              <a:rPr lang="en-US" sz="4400" b="1" dirty="0">
                <a:solidFill>
                  <a:srgbClr val="C00000"/>
                </a:solidFill>
                <a:effectLst>
                  <a:outerShdw blurRad="38100" dist="38100" dir="2700000" algn="tl">
                    <a:srgbClr val="000000">
                      <a:alpha val="43137"/>
                    </a:srgbClr>
                  </a:outerShdw>
                </a:effectLst>
              </a:rPr>
              <a:t>John 13:34-35 – A new commandment I give unto you, That ye love one another; as I have loved you, that ye also love one another. </a:t>
            </a:r>
            <a:br>
              <a:rPr lang="en-US" sz="4400" b="1" dirty="0">
                <a:solidFill>
                  <a:srgbClr val="C00000"/>
                </a:solidFill>
                <a:effectLst>
                  <a:outerShdw blurRad="38100" dist="38100" dir="2700000" algn="tl">
                    <a:srgbClr val="000000">
                      <a:alpha val="43137"/>
                    </a:srgbClr>
                  </a:outerShdw>
                </a:effectLst>
              </a:rPr>
            </a:br>
            <a:r>
              <a:rPr lang="en-US" sz="4400" b="1" baseline="30000" dirty="0">
                <a:solidFill>
                  <a:srgbClr val="C00000"/>
                </a:solidFill>
                <a:effectLst>
                  <a:outerShdw blurRad="38100" dist="38100" dir="2700000" algn="tl">
                    <a:srgbClr val="000000">
                      <a:alpha val="43137"/>
                    </a:srgbClr>
                  </a:outerShdw>
                </a:effectLst>
              </a:rPr>
              <a:t>35 </a:t>
            </a:r>
            <a:r>
              <a:rPr lang="en-US" sz="4400" b="1" dirty="0">
                <a:solidFill>
                  <a:srgbClr val="C00000"/>
                </a:solidFill>
                <a:effectLst>
                  <a:outerShdw blurRad="38100" dist="38100" dir="2700000" algn="tl">
                    <a:srgbClr val="000000">
                      <a:alpha val="43137"/>
                    </a:srgbClr>
                  </a:outerShdw>
                </a:effectLst>
              </a:rPr>
              <a:t> By this shall all </a:t>
            </a:r>
            <a:r>
              <a:rPr lang="en-US" sz="4400" b="1" i="1" dirty="0">
                <a:solidFill>
                  <a:srgbClr val="C00000"/>
                </a:solidFill>
                <a:effectLst>
                  <a:outerShdw blurRad="38100" dist="38100" dir="2700000" algn="tl">
                    <a:srgbClr val="000000">
                      <a:alpha val="43137"/>
                    </a:srgbClr>
                  </a:outerShdw>
                </a:effectLst>
              </a:rPr>
              <a:t>men</a:t>
            </a:r>
            <a:r>
              <a:rPr lang="en-US" sz="4400" b="1" dirty="0">
                <a:solidFill>
                  <a:srgbClr val="C00000"/>
                </a:solidFill>
                <a:effectLst>
                  <a:outerShdw blurRad="38100" dist="38100" dir="2700000" algn="tl">
                    <a:srgbClr val="000000">
                      <a:alpha val="43137"/>
                    </a:srgbClr>
                  </a:outerShdw>
                </a:effectLst>
              </a:rPr>
              <a:t> know that ye are my disciples, if ye have love one to another. </a:t>
            </a:r>
          </a:p>
        </p:txBody>
      </p:sp>
    </p:spTree>
    <p:extLst>
      <p:ext uri="{BB962C8B-B14F-4D97-AF65-F5344CB8AC3E}">
        <p14:creationId xmlns:p14="http://schemas.microsoft.com/office/powerpoint/2010/main" val="395474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6CFE2-C542-4AC3-9681-CB03F92E24F9}"/>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4) </a:t>
            </a:r>
            <a:r>
              <a:rPr lang="en-US" sz="4900" b="1" dirty="0">
                <a:effectLst>
                  <a:outerShdw blurRad="38100" dist="38100" dir="2700000" algn="tl">
                    <a:srgbClr val="000000">
                      <a:alpha val="43137"/>
                    </a:srgbClr>
                  </a:outerShdw>
                </a:effectLst>
              </a:rPr>
              <a:t>The Mark of Endurance – </a:t>
            </a:r>
            <a:br>
              <a:rPr lang="en-US" sz="4900" b="1" dirty="0">
                <a:effectLst>
                  <a:outerShdw blurRad="38100" dist="38100" dir="2700000" algn="tl">
                    <a:srgbClr val="000000">
                      <a:alpha val="43137"/>
                    </a:srgbClr>
                  </a:outerShdw>
                </a:effectLst>
              </a:rPr>
            </a:br>
            <a:r>
              <a:rPr lang="en-US" sz="4900" b="1" dirty="0">
                <a:effectLst>
                  <a:outerShdw blurRad="38100" dist="38100" dir="2700000" algn="tl">
                    <a:srgbClr val="000000">
                      <a:alpha val="43137"/>
                    </a:srgbClr>
                  </a:outerShdw>
                </a:effectLst>
              </a:rPr>
              <a:t>They Refused to Quit. </a:t>
            </a:r>
          </a:p>
        </p:txBody>
      </p:sp>
      <p:sp>
        <p:nvSpPr>
          <p:cNvPr id="3" name="Content Placeholder 2">
            <a:extLst>
              <a:ext uri="{FF2B5EF4-FFF2-40B4-BE49-F238E27FC236}">
                <a16:creationId xmlns:a16="http://schemas.microsoft.com/office/drawing/2014/main" id="{7E1D3626-94F3-4FF9-B3C3-7E87D1276717}"/>
              </a:ext>
            </a:extLst>
          </p:cNvPr>
          <p:cNvSpPr>
            <a:spLocks noGrp="1"/>
          </p:cNvSpPr>
          <p:nvPr>
            <p:ph idx="1"/>
          </p:nvPr>
        </p:nvSpPr>
        <p:spPr>
          <a:xfrm>
            <a:off x="765110" y="2556932"/>
            <a:ext cx="10655559" cy="3318936"/>
          </a:xfrm>
          <a:solidFill>
            <a:schemeClr val="tx1"/>
          </a:solidFill>
        </p:spPr>
        <p:txBody>
          <a:bodyPr>
            <a:noAutofit/>
          </a:bodyPr>
          <a:lstStyle/>
          <a:p>
            <a:pPr marL="0" indent="0">
              <a:buNone/>
            </a:pPr>
            <a:r>
              <a:rPr lang="en-US" sz="4000" b="1" dirty="0">
                <a:solidFill>
                  <a:schemeClr val="bg1"/>
                </a:solidFill>
              </a:rPr>
              <a:t>2 Thessalonians 1:4 – </a:t>
            </a:r>
            <a:r>
              <a:rPr lang="en-US" sz="4000" b="1" dirty="0">
                <a:solidFill>
                  <a:schemeClr val="bg1"/>
                </a:solidFill>
                <a:effectLst>
                  <a:outerShdw blurRad="38100" dist="38100" dir="2700000" algn="tl">
                    <a:srgbClr val="000000">
                      <a:alpha val="43137"/>
                    </a:srgbClr>
                  </a:outerShdw>
                </a:effectLst>
              </a:rPr>
              <a:t>so that we ourselves boast of you among the churches of God for your </a:t>
            </a:r>
            <a:r>
              <a:rPr lang="en-US" sz="5400" b="1" dirty="0">
                <a:solidFill>
                  <a:srgbClr val="FFFF00"/>
                </a:solidFill>
                <a:effectLst>
                  <a:outerShdw blurRad="38100" dist="38100" dir="2700000" algn="tl">
                    <a:srgbClr val="000000">
                      <a:alpha val="43137"/>
                    </a:srgbClr>
                  </a:outerShdw>
                </a:effectLst>
              </a:rPr>
              <a:t>patience</a:t>
            </a:r>
            <a:r>
              <a:rPr lang="en-US" sz="4000" b="1" dirty="0">
                <a:solidFill>
                  <a:srgbClr val="FFFF00"/>
                </a:solidFill>
                <a:effectLst>
                  <a:outerShdw blurRad="38100" dist="38100" dir="2700000" algn="tl">
                    <a:srgbClr val="000000">
                      <a:alpha val="43137"/>
                    </a:srgbClr>
                  </a:outerShdw>
                </a:effectLst>
              </a:rPr>
              <a:t> </a:t>
            </a:r>
            <a:r>
              <a:rPr lang="en-US" sz="4000" b="1" dirty="0">
                <a:solidFill>
                  <a:schemeClr val="bg1"/>
                </a:solidFill>
                <a:effectLst>
                  <a:outerShdw blurRad="38100" dist="38100" dir="2700000" algn="tl">
                    <a:srgbClr val="000000">
                      <a:alpha val="43137"/>
                    </a:srgbClr>
                  </a:outerShdw>
                </a:effectLst>
              </a:rPr>
              <a:t>and faith in all your persecutions and tribulations that you </a:t>
            </a:r>
            <a:r>
              <a:rPr lang="en-US" sz="5400" b="1" dirty="0">
                <a:solidFill>
                  <a:srgbClr val="FFFF00"/>
                </a:solidFill>
                <a:effectLst>
                  <a:outerShdw blurRad="38100" dist="38100" dir="2700000" algn="tl">
                    <a:srgbClr val="000000">
                      <a:alpha val="43137"/>
                    </a:srgbClr>
                  </a:outerShdw>
                </a:effectLst>
              </a:rPr>
              <a:t>endure</a:t>
            </a:r>
            <a:r>
              <a:rPr lang="en-US" sz="4000" b="1" dirty="0">
                <a:solidFill>
                  <a:schemeClr val="bg1"/>
                </a:solidFill>
                <a:effectLst>
                  <a:outerShdw blurRad="38100" dist="38100" dir="2700000" algn="tl">
                    <a:srgbClr val="000000">
                      <a:alpha val="43137"/>
                    </a:srgbClr>
                  </a:outerShdw>
                </a:effectLst>
              </a:rPr>
              <a:t>, </a:t>
            </a:r>
            <a:br>
              <a:rPr lang="en-US" sz="4000" dirty="0"/>
            </a:br>
            <a:endParaRPr lang="en-US" sz="4000" dirty="0"/>
          </a:p>
        </p:txBody>
      </p:sp>
    </p:spTree>
    <p:extLst>
      <p:ext uri="{BB962C8B-B14F-4D97-AF65-F5344CB8AC3E}">
        <p14:creationId xmlns:p14="http://schemas.microsoft.com/office/powerpoint/2010/main" val="388569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02E35B-1A36-4A69-A54A-E0C281B689A0}"/>
              </a:ext>
            </a:extLst>
          </p:cNvPr>
          <p:cNvSpPr>
            <a:spLocks noGrp="1"/>
          </p:cNvSpPr>
          <p:nvPr>
            <p:ph type="title"/>
          </p:nvPr>
        </p:nvSpPr>
        <p:spPr>
          <a:xfrm>
            <a:off x="1293811" y="830424"/>
            <a:ext cx="4015307" cy="1929710"/>
          </a:xfrm>
          <a:solidFill>
            <a:schemeClr val="accent4"/>
          </a:solidFill>
        </p:spPr>
        <p:txBody>
          <a:bodyPr>
            <a:noAutofit/>
          </a:bodyPr>
          <a:lstStyle/>
          <a:p>
            <a:r>
              <a:rPr lang="en-US" sz="4000" b="1" dirty="0">
                <a:solidFill>
                  <a:schemeClr val="bg1"/>
                </a:solidFill>
                <a:effectLst>
                  <a:outerShdw blurRad="38100" dist="38100" dir="2700000" algn="tl">
                    <a:srgbClr val="000000">
                      <a:alpha val="43137"/>
                    </a:srgbClr>
                  </a:outerShdw>
                </a:effectLst>
              </a:rPr>
              <a:t>10,000 Churches a Year Close </a:t>
            </a:r>
            <a:br>
              <a:rPr lang="en-US" sz="4000" b="1" dirty="0">
                <a:solidFill>
                  <a:schemeClr val="bg1"/>
                </a:solidFill>
                <a:effectLst>
                  <a:outerShdw blurRad="38100" dist="38100" dir="2700000" algn="tl">
                    <a:srgbClr val="000000">
                      <a:alpha val="43137"/>
                    </a:srgbClr>
                  </a:outerShdw>
                </a:effectLst>
              </a:rPr>
            </a:br>
            <a:r>
              <a:rPr lang="en-US" sz="4000" b="1" dirty="0">
                <a:solidFill>
                  <a:schemeClr val="bg1"/>
                </a:solidFill>
                <a:effectLst>
                  <a:outerShdw blurRad="38100" dist="38100" dir="2700000" algn="tl">
                    <a:srgbClr val="000000">
                      <a:alpha val="43137"/>
                    </a:srgbClr>
                  </a:outerShdw>
                </a:effectLst>
              </a:rPr>
              <a:t>in America.</a:t>
            </a:r>
          </a:p>
        </p:txBody>
      </p:sp>
      <p:pic>
        <p:nvPicPr>
          <p:cNvPr id="5" name="Content Placeholder 4">
            <a:extLst>
              <a:ext uri="{FF2B5EF4-FFF2-40B4-BE49-F238E27FC236}">
                <a16:creationId xmlns:a16="http://schemas.microsoft.com/office/drawing/2014/main" id="{36196929-7D36-4B63-AB47-802BE626F2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830424"/>
            <a:ext cx="5154510" cy="5234473"/>
          </a:xfrm>
        </p:spPr>
      </p:pic>
      <p:sp>
        <p:nvSpPr>
          <p:cNvPr id="7" name="Text Placeholder 6">
            <a:extLst>
              <a:ext uri="{FF2B5EF4-FFF2-40B4-BE49-F238E27FC236}">
                <a16:creationId xmlns:a16="http://schemas.microsoft.com/office/drawing/2014/main" id="{E6505123-CCCF-4AAF-B6F4-726E02445337}"/>
              </a:ext>
            </a:extLst>
          </p:cNvPr>
          <p:cNvSpPr>
            <a:spLocks noGrp="1"/>
          </p:cNvSpPr>
          <p:nvPr>
            <p:ph type="body" sz="half" idx="2"/>
          </p:nvPr>
        </p:nvSpPr>
        <p:spPr>
          <a:xfrm>
            <a:off x="1293811" y="3031065"/>
            <a:ext cx="4173928" cy="3033832"/>
          </a:xfrm>
          <a:solidFill>
            <a:schemeClr val="tx1"/>
          </a:solidFill>
        </p:spPr>
        <p:txBody>
          <a:bodyPr>
            <a:noAutofit/>
          </a:bodyPr>
          <a:lstStyle/>
          <a:p>
            <a:r>
              <a:rPr lang="en-US" sz="3600" b="1" dirty="0">
                <a:solidFill>
                  <a:schemeClr val="bg1"/>
                </a:solidFill>
                <a:effectLst>
                  <a:outerShdw blurRad="38100" dist="38100" dir="2700000" algn="tl">
                    <a:srgbClr val="000000">
                      <a:alpha val="43137"/>
                    </a:srgbClr>
                  </a:outerShdw>
                </a:effectLst>
              </a:rPr>
              <a:t>A Lifeway survey found, that over </a:t>
            </a:r>
          </a:p>
          <a:p>
            <a:r>
              <a:rPr lang="en-US" sz="3600" b="1" dirty="0">
                <a:solidFill>
                  <a:schemeClr val="bg1"/>
                </a:solidFill>
                <a:effectLst>
                  <a:outerShdw blurRad="38100" dist="38100" dir="2700000" algn="tl">
                    <a:srgbClr val="000000">
                      <a:alpha val="43137"/>
                    </a:srgbClr>
                  </a:outerShdw>
                </a:effectLst>
              </a:rPr>
              <a:t>500 pastors a month leave the ministry.</a:t>
            </a:r>
          </a:p>
        </p:txBody>
      </p:sp>
    </p:spTree>
    <p:extLst>
      <p:ext uri="{BB962C8B-B14F-4D97-AF65-F5344CB8AC3E}">
        <p14:creationId xmlns:p14="http://schemas.microsoft.com/office/powerpoint/2010/main" val="344974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8801-EE23-4A1B-AAFC-3B8CFC2DA839}"/>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Results of their Endurance:</a:t>
            </a:r>
          </a:p>
        </p:txBody>
      </p:sp>
      <p:sp>
        <p:nvSpPr>
          <p:cNvPr id="3" name="Content Placeholder 2">
            <a:extLst>
              <a:ext uri="{FF2B5EF4-FFF2-40B4-BE49-F238E27FC236}">
                <a16:creationId xmlns:a16="http://schemas.microsoft.com/office/drawing/2014/main" id="{0AFCA831-938F-45AE-A793-419826FB69F1}"/>
              </a:ext>
            </a:extLst>
          </p:cNvPr>
          <p:cNvSpPr>
            <a:spLocks noGrp="1"/>
          </p:cNvSpPr>
          <p:nvPr>
            <p:ph idx="1"/>
          </p:nvPr>
        </p:nvSpPr>
        <p:spPr>
          <a:xfrm>
            <a:off x="783772" y="2481943"/>
            <a:ext cx="10646228" cy="3393925"/>
          </a:xfrm>
          <a:solidFill>
            <a:schemeClr val="tx1"/>
          </a:solidFill>
        </p:spPr>
        <p:txBody>
          <a:bodyPr>
            <a:noAutofit/>
          </a:bodyPr>
          <a:lstStyle/>
          <a:p>
            <a:r>
              <a:rPr lang="en-US" sz="3600" b="1" dirty="0">
                <a:solidFill>
                  <a:schemeClr val="bg1"/>
                </a:solidFill>
                <a:effectLst>
                  <a:outerShdw blurRad="38100" dist="38100" dir="2700000" algn="tl">
                    <a:srgbClr val="000000">
                      <a:alpha val="43137"/>
                    </a:srgbClr>
                  </a:outerShdw>
                </a:effectLst>
              </a:rPr>
              <a:t>It was a </a:t>
            </a:r>
            <a:r>
              <a:rPr lang="en-US" sz="3600" b="1" dirty="0">
                <a:solidFill>
                  <a:srgbClr val="FFFF00"/>
                </a:solidFill>
                <a:effectLst>
                  <a:outerShdw blurRad="38100" dist="38100" dir="2700000" algn="tl">
                    <a:srgbClr val="000000">
                      <a:alpha val="43137"/>
                    </a:srgbClr>
                  </a:outerShdw>
                </a:effectLst>
              </a:rPr>
              <a:t>testimony</a:t>
            </a:r>
            <a:r>
              <a:rPr lang="en-US" sz="3600" b="1" dirty="0">
                <a:solidFill>
                  <a:schemeClr val="bg1"/>
                </a:solidFill>
                <a:effectLst>
                  <a:outerShdw blurRad="38100" dist="38100" dir="2700000" algn="tl">
                    <a:srgbClr val="000000">
                      <a:alpha val="43137"/>
                    </a:srgbClr>
                  </a:outerShdw>
                </a:effectLst>
              </a:rPr>
              <a:t> to their authentic faith in Christ.</a:t>
            </a:r>
          </a:p>
          <a:p>
            <a:r>
              <a:rPr lang="en-US" sz="3600" b="1" dirty="0">
                <a:solidFill>
                  <a:schemeClr val="bg1"/>
                </a:solidFill>
                <a:effectLst>
                  <a:outerShdw blurRad="38100" dist="38100" dir="2700000" algn="tl">
                    <a:srgbClr val="000000">
                      <a:alpha val="43137"/>
                    </a:srgbClr>
                  </a:outerShdw>
                </a:effectLst>
              </a:rPr>
              <a:t>It was </a:t>
            </a:r>
            <a:r>
              <a:rPr lang="en-US" sz="3600" b="1" dirty="0">
                <a:solidFill>
                  <a:srgbClr val="FFFF00"/>
                </a:solidFill>
                <a:effectLst>
                  <a:outerShdw blurRad="38100" dist="38100" dir="2700000" algn="tl">
                    <a:srgbClr val="000000">
                      <a:alpha val="43137"/>
                    </a:srgbClr>
                  </a:outerShdw>
                </a:effectLst>
              </a:rPr>
              <a:t>evidence</a:t>
            </a:r>
            <a:r>
              <a:rPr lang="en-US" sz="3600" b="1" dirty="0">
                <a:solidFill>
                  <a:schemeClr val="bg1"/>
                </a:solidFill>
                <a:effectLst>
                  <a:outerShdw blurRad="38100" dist="38100" dir="2700000" algn="tl">
                    <a:srgbClr val="000000">
                      <a:alpha val="43137"/>
                    </a:srgbClr>
                  </a:outerShdw>
                </a:effectLst>
              </a:rPr>
              <a:t> of their devotion to the cause of Christ.</a:t>
            </a:r>
          </a:p>
          <a:p>
            <a:r>
              <a:rPr lang="en-US" sz="3600" b="1" dirty="0">
                <a:solidFill>
                  <a:schemeClr val="bg1"/>
                </a:solidFill>
                <a:effectLst>
                  <a:outerShdw blurRad="38100" dist="38100" dir="2700000" algn="tl">
                    <a:srgbClr val="000000">
                      <a:alpha val="43137"/>
                    </a:srgbClr>
                  </a:outerShdw>
                </a:effectLst>
              </a:rPr>
              <a:t>It was </a:t>
            </a:r>
            <a:r>
              <a:rPr lang="en-US" sz="3600" b="1" dirty="0">
                <a:solidFill>
                  <a:srgbClr val="FFFF00"/>
                </a:solidFill>
                <a:effectLst>
                  <a:outerShdw blurRad="38100" dist="38100" dir="2700000" algn="tl">
                    <a:srgbClr val="000000">
                      <a:alpha val="43137"/>
                    </a:srgbClr>
                  </a:outerShdw>
                </a:effectLst>
              </a:rPr>
              <a:t>proof</a:t>
            </a:r>
            <a:r>
              <a:rPr lang="en-US" sz="3600" b="1" dirty="0">
                <a:solidFill>
                  <a:schemeClr val="bg1"/>
                </a:solidFill>
                <a:effectLst>
                  <a:outerShdw blurRad="38100" dist="38100" dir="2700000" algn="tl">
                    <a:srgbClr val="000000">
                      <a:alpha val="43137"/>
                    </a:srgbClr>
                  </a:outerShdw>
                </a:effectLst>
              </a:rPr>
              <a:t> that there is a coming day of Judgment.</a:t>
            </a:r>
          </a:p>
        </p:txBody>
      </p:sp>
    </p:spTree>
    <p:extLst>
      <p:ext uri="{BB962C8B-B14F-4D97-AF65-F5344CB8AC3E}">
        <p14:creationId xmlns:p14="http://schemas.microsoft.com/office/powerpoint/2010/main" val="892468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BC18-D981-4930-A5CC-7BA309CA34EC}"/>
              </a:ext>
            </a:extLst>
          </p:cNvPr>
          <p:cNvSpPr>
            <a:spLocks noGrp="1"/>
          </p:cNvSpPr>
          <p:nvPr>
            <p:ph type="title"/>
          </p:nvPr>
        </p:nvSpPr>
        <p:spPr>
          <a:xfrm>
            <a:off x="606490" y="982132"/>
            <a:ext cx="10907486" cy="1303867"/>
          </a:xfrm>
        </p:spPr>
        <p:txBody>
          <a:bodyPr>
            <a:normAutofit fontScale="90000"/>
          </a:bodyPr>
          <a:lstStyle/>
          <a:p>
            <a:r>
              <a:rPr lang="en-US" b="1" dirty="0">
                <a:effectLst>
                  <a:outerShdw blurRad="38100" dist="38100" dir="2700000" algn="tl">
                    <a:srgbClr val="000000">
                      <a:alpha val="43137"/>
                    </a:srgbClr>
                  </a:outerShdw>
                </a:effectLst>
              </a:rPr>
              <a:t>5) The Mark of An Attitude for the Eternal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They Lived for Eternity.</a:t>
            </a:r>
          </a:p>
        </p:txBody>
      </p:sp>
      <p:sp>
        <p:nvSpPr>
          <p:cNvPr id="3" name="Content Placeholder 2">
            <a:extLst>
              <a:ext uri="{FF2B5EF4-FFF2-40B4-BE49-F238E27FC236}">
                <a16:creationId xmlns:a16="http://schemas.microsoft.com/office/drawing/2014/main" id="{E0AA9C14-287C-4293-AFAB-11853BE514F6}"/>
              </a:ext>
            </a:extLst>
          </p:cNvPr>
          <p:cNvSpPr>
            <a:spLocks noGrp="1"/>
          </p:cNvSpPr>
          <p:nvPr>
            <p:ph idx="1"/>
          </p:nvPr>
        </p:nvSpPr>
        <p:spPr>
          <a:xfrm>
            <a:off x="732454" y="2706221"/>
            <a:ext cx="10655558" cy="3318936"/>
          </a:xfrm>
          <a:solidFill>
            <a:schemeClr val="tx1"/>
          </a:solidFill>
        </p:spPr>
        <p:txBody>
          <a:bodyPr>
            <a:normAutofit/>
          </a:bodyPr>
          <a:lstStyle/>
          <a:p>
            <a:pPr marL="0" indent="0">
              <a:buNone/>
            </a:pPr>
            <a:r>
              <a:rPr lang="en-US" sz="4000" b="1" dirty="0">
                <a:solidFill>
                  <a:schemeClr val="bg1"/>
                </a:solidFill>
                <a:effectLst>
                  <a:outerShdw blurRad="38100" dist="38100" dir="2700000" algn="tl">
                    <a:srgbClr val="000000">
                      <a:alpha val="43137"/>
                    </a:srgbClr>
                  </a:outerShdw>
                </a:effectLst>
              </a:rPr>
              <a:t>2 Thessalonians 1:5 – </a:t>
            </a:r>
            <a:r>
              <a:rPr lang="en-US" sz="4000" b="1" i="1" dirty="0">
                <a:solidFill>
                  <a:schemeClr val="bg1"/>
                </a:solidFill>
                <a:effectLst>
                  <a:outerShdw blurRad="38100" dist="38100" dir="2700000" algn="tl">
                    <a:srgbClr val="000000">
                      <a:alpha val="43137"/>
                    </a:srgbClr>
                  </a:outerShdw>
                </a:effectLst>
              </a:rPr>
              <a:t>which is</a:t>
            </a:r>
            <a:r>
              <a:rPr lang="en-US" sz="4000" b="1" dirty="0">
                <a:solidFill>
                  <a:schemeClr val="bg1"/>
                </a:solidFill>
                <a:effectLst>
                  <a:outerShdw blurRad="38100" dist="38100" dir="2700000" algn="tl">
                    <a:srgbClr val="000000">
                      <a:alpha val="43137"/>
                    </a:srgbClr>
                  </a:outerShdw>
                </a:effectLst>
              </a:rPr>
              <a:t> </a:t>
            </a:r>
            <a:r>
              <a:rPr lang="en-US" sz="4000" b="1" dirty="0">
                <a:solidFill>
                  <a:srgbClr val="FFFF00"/>
                </a:solidFill>
                <a:effectLst>
                  <a:outerShdw blurRad="38100" dist="38100" dir="2700000" algn="tl">
                    <a:srgbClr val="000000">
                      <a:alpha val="43137"/>
                    </a:srgbClr>
                  </a:outerShdw>
                </a:effectLst>
              </a:rPr>
              <a:t>manifest evidence of the righteous judgment of God</a:t>
            </a:r>
            <a:r>
              <a:rPr lang="en-US" sz="4000" b="1" dirty="0">
                <a:solidFill>
                  <a:schemeClr val="bg1"/>
                </a:solidFill>
                <a:effectLst>
                  <a:outerShdw blurRad="38100" dist="38100" dir="2700000" algn="tl">
                    <a:srgbClr val="000000">
                      <a:alpha val="43137"/>
                    </a:srgbClr>
                  </a:outerShdw>
                </a:effectLst>
              </a:rPr>
              <a:t>, that you may be </a:t>
            </a:r>
            <a:r>
              <a:rPr lang="en-US" sz="4000" b="1" dirty="0">
                <a:solidFill>
                  <a:srgbClr val="FFFF00"/>
                </a:solidFill>
                <a:effectLst>
                  <a:outerShdw blurRad="38100" dist="38100" dir="2700000" algn="tl">
                    <a:srgbClr val="000000">
                      <a:alpha val="43137"/>
                    </a:srgbClr>
                  </a:outerShdw>
                </a:effectLst>
              </a:rPr>
              <a:t>counted worthy of the kingdom of God</a:t>
            </a:r>
            <a:r>
              <a:rPr lang="en-US" sz="4000" b="1" dirty="0">
                <a:solidFill>
                  <a:schemeClr val="bg1"/>
                </a:solidFill>
                <a:effectLst>
                  <a:outerShdw blurRad="38100" dist="38100" dir="2700000" algn="tl">
                    <a:srgbClr val="000000">
                      <a:alpha val="43137"/>
                    </a:srgbClr>
                  </a:outerShdw>
                </a:effectLst>
              </a:rPr>
              <a:t>, for which you also suffer; </a:t>
            </a: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45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86ADCB-BBC1-407A-90FE-0EB32B691C53}"/>
              </a:ext>
            </a:extLst>
          </p:cNvPr>
          <p:cNvSpPr txBox="1"/>
          <p:nvPr/>
        </p:nvSpPr>
        <p:spPr>
          <a:xfrm>
            <a:off x="763555" y="920621"/>
            <a:ext cx="10664890" cy="5016758"/>
          </a:xfrm>
          <a:prstGeom prst="rect">
            <a:avLst/>
          </a:prstGeom>
          <a:solidFill>
            <a:schemeClr val="tx1"/>
          </a:solidFill>
        </p:spPr>
        <p:txBody>
          <a:bodyPr wrap="square" rtlCol="0">
            <a:spAutoFit/>
          </a:bodyPr>
          <a:lstStyle/>
          <a:p>
            <a:r>
              <a:rPr lang="en-US" sz="4000" b="1" dirty="0">
                <a:solidFill>
                  <a:schemeClr val="bg1"/>
                </a:solidFill>
                <a:effectLst>
                  <a:outerShdw blurRad="38100" dist="38100" dir="2700000" algn="tl">
                    <a:srgbClr val="000000">
                      <a:alpha val="43137"/>
                    </a:srgbClr>
                  </a:outerShdw>
                </a:effectLst>
              </a:rPr>
              <a:t>John 15:20-21 – Remember the word that I said unto you, The servant is not greater than his lord. If they have persecuted me, they will also </a:t>
            </a:r>
            <a:r>
              <a:rPr lang="en-US" sz="4000" b="1" dirty="0">
                <a:solidFill>
                  <a:srgbClr val="FFFF00"/>
                </a:solidFill>
                <a:effectLst>
                  <a:outerShdw blurRad="38100" dist="38100" dir="2700000" algn="tl">
                    <a:srgbClr val="000000">
                      <a:alpha val="43137"/>
                    </a:srgbClr>
                  </a:outerShdw>
                </a:effectLst>
              </a:rPr>
              <a:t>persecute you</a:t>
            </a:r>
            <a:r>
              <a:rPr lang="en-US" sz="4000" b="1" dirty="0">
                <a:solidFill>
                  <a:schemeClr val="bg1"/>
                </a:solidFill>
                <a:effectLst>
                  <a:outerShdw blurRad="38100" dist="38100" dir="2700000" algn="tl">
                    <a:srgbClr val="000000">
                      <a:alpha val="43137"/>
                    </a:srgbClr>
                  </a:outerShdw>
                </a:effectLst>
              </a:rPr>
              <a:t>; if they have kept my saying, they will keep yours also. </a:t>
            </a:r>
            <a:br>
              <a:rPr lang="en-US" sz="4000" b="1" dirty="0">
                <a:solidFill>
                  <a:schemeClr val="bg1"/>
                </a:solidFill>
                <a:effectLst>
                  <a:outerShdw blurRad="38100" dist="38100" dir="2700000" algn="tl">
                    <a:srgbClr val="000000">
                      <a:alpha val="43137"/>
                    </a:srgbClr>
                  </a:outerShdw>
                </a:effectLst>
              </a:rPr>
            </a:br>
            <a:r>
              <a:rPr lang="en-US" sz="4000" b="1" baseline="30000" dirty="0">
                <a:solidFill>
                  <a:schemeClr val="bg1"/>
                </a:solidFill>
                <a:effectLst>
                  <a:outerShdw blurRad="38100" dist="38100" dir="2700000" algn="tl">
                    <a:srgbClr val="000000">
                      <a:alpha val="43137"/>
                    </a:srgbClr>
                  </a:outerShdw>
                </a:effectLst>
              </a:rPr>
              <a:t>21 </a:t>
            </a:r>
            <a:r>
              <a:rPr lang="en-US" sz="4000" b="1" dirty="0">
                <a:solidFill>
                  <a:schemeClr val="bg1"/>
                </a:solidFill>
                <a:effectLst>
                  <a:outerShdw blurRad="38100" dist="38100" dir="2700000" algn="tl">
                    <a:srgbClr val="000000">
                      <a:alpha val="43137"/>
                    </a:srgbClr>
                  </a:outerShdw>
                </a:effectLst>
              </a:rPr>
              <a:t> But all these things will </a:t>
            </a:r>
            <a:r>
              <a:rPr lang="en-US" sz="4000" b="1" dirty="0">
                <a:solidFill>
                  <a:srgbClr val="FFFF00"/>
                </a:solidFill>
                <a:effectLst>
                  <a:outerShdw blurRad="38100" dist="38100" dir="2700000" algn="tl">
                    <a:srgbClr val="000000">
                      <a:alpha val="43137"/>
                    </a:srgbClr>
                  </a:outerShdw>
                </a:effectLst>
              </a:rPr>
              <a:t>they do unto you for my name's sake, </a:t>
            </a:r>
            <a:r>
              <a:rPr lang="en-US" sz="4000" b="1" dirty="0">
                <a:solidFill>
                  <a:schemeClr val="bg1"/>
                </a:solidFill>
                <a:effectLst>
                  <a:outerShdw blurRad="38100" dist="38100" dir="2700000" algn="tl">
                    <a:srgbClr val="000000">
                      <a:alpha val="43137"/>
                    </a:srgbClr>
                  </a:outerShdw>
                </a:effectLst>
              </a:rPr>
              <a:t>because they know not him that sent me. </a:t>
            </a:r>
          </a:p>
        </p:txBody>
      </p:sp>
    </p:spTree>
    <p:extLst>
      <p:ext uri="{BB962C8B-B14F-4D97-AF65-F5344CB8AC3E}">
        <p14:creationId xmlns:p14="http://schemas.microsoft.com/office/powerpoint/2010/main" val="2474694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7923B3-12A7-4BDB-A6F2-5D0CE7822C27}"/>
              </a:ext>
            </a:extLst>
          </p:cNvPr>
          <p:cNvSpPr/>
          <p:nvPr/>
        </p:nvSpPr>
        <p:spPr>
          <a:xfrm>
            <a:off x="716903" y="949271"/>
            <a:ext cx="10627566" cy="1600438"/>
          </a:xfrm>
          <a:prstGeom prst="rect">
            <a:avLst/>
          </a:prstGeom>
          <a:solidFill>
            <a:schemeClr val="tx1"/>
          </a:solidFill>
        </p:spPr>
        <p:txBody>
          <a:bodyPr wrap="square">
            <a:spAutoFit/>
          </a:bodyPr>
          <a:lstStyle/>
          <a:p>
            <a:r>
              <a:rPr lang="en-US" sz="4000" b="1" dirty="0">
                <a:effectLst>
                  <a:outerShdw blurRad="38100" dist="38100" dir="2700000" algn="tl">
                    <a:srgbClr val="000000">
                      <a:alpha val="43137"/>
                    </a:srgbClr>
                  </a:outerShdw>
                </a:effectLst>
              </a:rPr>
              <a:t>2 </a:t>
            </a:r>
            <a:r>
              <a:rPr lang="en-US" sz="4000" b="1" dirty="0">
                <a:solidFill>
                  <a:schemeClr val="bg1"/>
                </a:solidFill>
                <a:effectLst>
                  <a:outerShdw blurRad="38100" dist="38100" dir="2700000" algn="tl">
                    <a:srgbClr val="000000">
                      <a:alpha val="43137"/>
                    </a:srgbClr>
                  </a:outerShdw>
                </a:effectLst>
              </a:rPr>
              <a:t>Timothy 3:12 – Yea, and all that will live godly in Christ Jesus </a:t>
            </a:r>
            <a:r>
              <a:rPr lang="en-US" sz="4000" b="1" dirty="0">
                <a:solidFill>
                  <a:srgbClr val="FFFF00"/>
                </a:solidFill>
                <a:effectLst>
                  <a:outerShdw blurRad="38100" dist="38100" dir="2700000" algn="tl">
                    <a:srgbClr val="000000">
                      <a:alpha val="43137"/>
                    </a:srgbClr>
                  </a:outerShdw>
                </a:effectLst>
              </a:rPr>
              <a:t>shall suffer persecution</a:t>
            </a:r>
            <a:r>
              <a:rPr lang="en-US" sz="4000" b="1" dirty="0">
                <a:effectLst>
                  <a:outerShdw blurRad="38100" dist="38100" dir="2700000" algn="tl">
                    <a:srgbClr val="000000">
                      <a:alpha val="43137"/>
                    </a:srgbClr>
                  </a:outerShdw>
                </a:effectLst>
              </a:rPr>
              <a:t>. </a:t>
            </a:r>
            <a:br>
              <a:rPr lang="en-US" dirty="0"/>
            </a:br>
            <a:endParaRPr lang="en-US" dirty="0"/>
          </a:p>
        </p:txBody>
      </p:sp>
      <p:sp>
        <p:nvSpPr>
          <p:cNvPr id="4" name="TextBox 3">
            <a:extLst>
              <a:ext uri="{FF2B5EF4-FFF2-40B4-BE49-F238E27FC236}">
                <a16:creationId xmlns:a16="http://schemas.microsoft.com/office/drawing/2014/main" id="{532A113C-9487-4822-806C-9E5D20090950}"/>
              </a:ext>
            </a:extLst>
          </p:cNvPr>
          <p:cNvSpPr txBox="1"/>
          <p:nvPr/>
        </p:nvSpPr>
        <p:spPr>
          <a:xfrm>
            <a:off x="716903" y="3429000"/>
            <a:ext cx="10722427" cy="2308324"/>
          </a:xfrm>
          <a:prstGeom prst="rect">
            <a:avLst/>
          </a:prstGeom>
          <a:solidFill>
            <a:schemeClr val="tx1"/>
          </a:solidFill>
        </p:spPr>
        <p:txBody>
          <a:bodyPr wrap="square" rtlCol="0">
            <a:spAutoFit/>
          </a:bodyPr>
          <a:lstStyle/>
          <a:p>
            <a:r>
              <a:rPr lang="en-US" sz="3600" b="1" dirty="0">
                <a:solidFill>
                  <a:schemeClr val="bg1"/>
                </a:solidFill>
                <a:effectLst>
                  <a:outerShdw blurRad="38100" dist="38100" dir="2700000" algn="tl">
                    <a:srgbClr val="000000">
                      <a:alpha val="43137"/>
                    </a:srgbClr>
                  </a:outerShdw>
                </a:effectLst>
              </a:rPr>
              <a:t>2 Corinthians 4:11 – For we which live are </a:t>
            </a:r>
            <a:r>
              <a:rPr lang="en-US" sz="3600" b="1" dirty="0" err="1">
                <a:solidFill>
                  <a:schemeClr val="bg1"/>
                </a:solidFill>
                <a:effectLst>
                  <a:outerShdw blurRad="38100" dist="38100" dir="2700000" algn="tl">
                    <a:srgbClr val="000000">
                      <a:alpha val="43137"/>
                    </a:srgbClr>
                  </a:outerShdw>
                </a:effectLst>
              </a:rPr>
              <a:t>alway</a:t>
            </a:r>
            <a:r>
              <a:rPr lang="en-US" sz="3600" b="1" dirty="0">
                <a:solidFill>
                  <a:schemeClr val="bg1"/>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rPr>
              <a:t>delivered unto death for Jesus' sake</a:t>
            </a:r>
            <a:r>
              <a:rPr lang="en-US" sz="3600" b="1" dirty="0">
                <a:solidFill>
                  <a:schemeClr val="bg1"/>
                </a:solidFill>
                <a:effectLst>
                  <a:outerShdw blurRad="38100" dist="38100" dir="2700000" algn="tl">
                    <a:srgbClr val="000000">
                      <a:alpha val="43137"/>
                    </a:srgbClr>
                  </a:outerShdw>
                </a:effectLst>
              </a:rPr>
              <a:t>, that the life also of Jesus might </a:t>
            </a:r>
            <a:r>
              <a:rPr lang="en-US" sz="3600" b="1" dirty="0">
                <a:solidFill>
                  <a:srgbClr val="FFFF00"/>
                </a:solidFill>
                <a:effectLst>
                  <a:outerShdw blurRad="38100" dist="38100" dir="2700000" algn="tl">
                    <a:srgbClr val="000000">
                      <a:alpha val="43137"/>
                    </a:srgbClr>
                  </a:outerShdw>
                </a:effectLst>
              </a:rPr>
              <a:t>be made manifest in our mortal flesh</a:t>
            </a:r>
            <a:r>
              <a:rPr lang="en-US" sz="3600" b="1" dirty="0">
                <a:solidFill>
                  <a:schemeClr val="bg1"/>
                </a:solidFill>
                <a:effectLst>
                  <a:outerShdw blurRad="38100" dist="38100" dir="2700000" algn="tl">
                    <a:srgbClr val="000000">
                      <a:alpha val="43137"/>
                    </a:srgbClr>
                  </a:outerShdw>
                </a:effectLst>
              </a:rPr>
              <a:t>. </a:t>
            </a:r>
            <a:br>
              <a:rPr lang="en-US" sz="3600" b="1" dirty="0">
                <a:solidFill>
                  <a:schemeClr val="bg1"/>
                </a:solidFill>
                <a:effectLst>
                  <a:outerShdw blurRad="38100" dist="38100" dir="2700000" algn="tl">
                    <a:srgbClr val="000000">
                      <a:alpha val="43137"/>
                    </a:srgbClr>
                  </a:outerShdw>
                </a:effectLst>
              </a:rPr>
            </a:b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5431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74C6-869A-4F35-A276-D0B39ABADC62}"/>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Marks of a Great Church</a:t>
            </a:r>
          </a:p>
        </p:txBody>
      </p:sp>
      <p:sp>
        <p:nvSpPr>
          <p:cNvPr id="3" name="Content Placeholder 2">
            <a:extLst>
              <a:ext uri="{FF2B5EF4-FFF2-40B4-BE49-F238E27FC236}">
                <a16:creationId xmlns:a16="http://schemas.microsoft.com/office/drawing/2014/main" id="{3AF71E8C-922E-4B2D-A74C-B4AFADDC5D53}"/>
              </a:ext>
            </a:extLst>
          </p:cNvPr>
          <p:cNvSpPr>
            <a:spLocks noGrp="1"/>
          </p:cNvSpPr>
          <p:nvPr>
            <p:ph idx="1"/>
          </p:nvPr>
        </p:nvSpPr>
        <p:spPr>
          <a:xfrm>
            <a:off x="802433" y="2556932"/>
            <a:ext cx="10618236" cy="3318936"/>
          </a:xfrm>
          <a:solidFill>
            <a:schemeClr val="tx1"/>
          </a:solidFill>
        </p:spPr>
        <p:txBody>
          <a:bodyPr>
            <a:normAutofit/>
          </a:bodyPr>
          <a:lstStyle/>
          <a:p>
            <a:r>
              <a:rPr lang="en-US" sz="3200" b="1" dirty="0">
                <a:solidFill>
                  <a:schemeClr val="bg1"/>
                </a:solidFill>
                <a:effectLst>
                  <a:outerShdw blurRad="38100" dist="38100" dir="2700000" algn="tl">
                    <a:srgbClr val="000000">
                      <a:alpha val="43137"/>
                    </a:srgbClr>
                  </a:outerShdw>
                </a:effectLst>
              </a:rPr>
              <a:t>An Authentic Salvation – They were Real!</a:t>
            </a:r>
          </a:p>
          <a:p>
            <a:r>
              <a:rPr lang="en-US" sz="3200" b="1" dirty="0">
                <a:solidFill>
                  <a:schemeClr val="bg1"/>
                </a:solidFill>
                <a:effectLst>
                  <a:outerShdw blurRad="38100" dist="38100" dir="2700000" algn="tl">
                    <a:srgbClr val="000000">
                      <a:alpha val="43137"/>
                    </a:srgbClr>
                  </a:outerShdw>
                </a:effectLst>
              </a:rPr>
              <a:t>An Active Faith – They were Believing! </a:t>
            </a:r>
          </a:p>
          <a:p>
            <a:r>
              <a:rPr lang="en-US" sz="3200" b="1" dirty="0">
                <a:solidFill>
                  <a:schemeClr val="bg1"/>
                </a:solidFill>
                <a:effectLst>
                  <a:outerShdw blurRad="38100" dist="38100" dir="2700000" algn="tl">
                    <a:srgbClr val="000000">
                      <a:alpha val="43137"/>
                    </a:srgbClr>
                  </a:outerShdw>
                </a:effectLst>
              </a:rPr>
              <a:t>An Abounding Love – They were Loving!</a:t>
            </a:r>
          </a:p>
          <a:p>
            <a:r>
              <a:rPr lang="en-US" sz="3200" b="1" dirty="0">
                <a:solidFill>
                  <a:schemeClr val="bg1"/>
                </a:solidFill>
                <a:effectLst>
                  <a:outerShdw blurRad="38100" dist="38100" dir="2700000" algn="tl">
                    <a:srgbClr val="000000">
                      <a:alpha val="43137"/>
                    </a:srgbClr>
                  </a:outerShdw>
                </a:effectLst>
              </a:rPr>
              <a:t>An Abiding Endurance – They Refused to Quit</a:t>
            </a:r>
          </a:p>
          <a:p>
            <a:r>
              <a:rPr lang="en-US" sz="3200" b="1" dirty="0">
                <a:solidFill>
                  <a:schemeClr val="bg1"/>
                </a:solidFill>
                <a:effectLst>
                  <a:outerShdw blurRad="38100" dist="38100" dir="2700000" algn="tl">
                    <a:srgbClr val="000000">
                      <a:alpha val="43137"/>
                    </a:srgbClr>
                  </a:outerShdw>
                </a:effectLst>
              </a:rPr>
              <a:t>An Attitude for the Eternal – They lived for the Eternity.</a:t>
            </a:r>
          </a:p>
          <a:p>
            <a:endParaRPr lang="en-US" sz="32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81066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E8318F-9FCB-4690-A53E-00C365C0C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923" y="615820"/>
            <a:ext cx="10898154" cy="5626359"/>
          </a:xfrm>
          <a:prstGeom prst="rect">
            <a:avLst/>
          </a:prstGeom>
        </p:spPr>
      </p:pic>
      <p:sp>
        <p:nvSpPr>
          <p:cNvPr id="6" name="TextBox 5">
            <a:extLst>
              <a:ext uri="{FF2B5EF4-FFF2-40B4-BE49-F238E27FC236}">
                <a16:creationId xmlns:a16="http://schemas.microsoft.com/office/drawing/2014/main" id="{2FE5F3D0-B6F4-4CBF-AB01-47AAA0611C4E}"/>
              </a:ext>
            </a:extLst>
          </p:cNvPr>
          <p:cNvSpPr txBox="1"/>
          <p:nvPr/>
        </p:nvSpPr>
        <p:spPr>
          <a:xfrm>
            <a:off x="1950098" y="1674673"/>
            <a:ext cx="8266922" cy="2123658"/>
          </a:xfrm>
          <a:prstGeom prst="rect">
            <a:avLst/>
          </a:prstGeom>
          <a:noFill/>
        </p:spPr>
        <p:txBody>
          <a:bodyPr wrap="square" rtlCol="0">
            <a:spAutoFit/>
          </a:bodyPr>
          <a:lstStyle/>
          <a:p>
            <a:pPr algn="ctr"/>
            <a:r>
              <a:rPr lang="en-US" sz="6600" b="1" dirty="0">
                <a:effectLst>
                  <a:outerShdw blurRad="38100" dist="38100" dir="2700000" algn="tl">
                    <a:srgbClr val="000000">
                      <a:alpha val="43137"/>
                    </a:srgbClr>
                  </a:outerShdw>
                </a:effectLst>
              </a:rPr>
              <a:t>MARKS OF </a:t>
            </a:r>
          </a:p>
          <a:p>
            <a:pPr algn="ctr"/>
            <a:r>
              <a:rPr lang="en-US" sz="6600" b="1" dirty="0">
                <a:effectLst>
                  <a:outerShdw blurRad="38100" dist="38100" dir="2700000" algn="tl">
                    <a:srgbClr val="000000">
                      <a:alpha val="43137"/>
                    </a:srgbClr>
                  </a:outerShdw>
                </a:effectLst>
              </a:rPr>
              <a:t>A GREAT CHURCH!</a:t>
            </a:r>
          </a:p>
        </p:txBody>
      </p:sp>
    </p:spTree>
    <p:extLst>
      <p:ext uri="{BB962C8B-B14F-4D97-AF65-F5344CB8AC3E}">
        <p14:creationId xmlns:p14="http://schemas.microsoft.com/office/powerpoint/2010/main" val="2320501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7386-C1AF-4810-8964-376D6B5627AF}"/>
              </a:ext>
            </a:extLst>
          </p:cNvPr>
          <p:cNvSpPr>
            <a:spLocks noGrp="1"/>
          </p:cNvSpPr>
          <p:nvPr>
            <p:ph type="title"/>
          </p:nvPr>
        </p:nvSpPr>
        <p:spPr/>
        <p:txBody>
          <a:bodyPr>
            <a:noAutofit/>
          </a:bodyPr>
          <a:lstStyle/>
          <a:p>
            <a:r>
              <a:rPr lang="en-US" b="1" dirty="0">
                <a:effectLst>
                  <a:outerShdw blurRad="38100" dist="38100" dir="2700000" algn="tl">
                    <a:srgbClr val="000000">
                      <a:alpha val="43137"/>
                    </a:srgbClr>
                  </a:outerShdw>
                </a:effectLst>
              </a:rPr>
              <a:t>How does the Bible measure the greatest of a church?</a:t>
            </a:r>
          </a:p>
        </p:txBody>
      </p:sp>
      <p:sp>
        <p:nvSpPr>
          <p:cNvPr id="3" name="Content Placeholder 2">
            <a:extLst>
              <a:ext uri="{FF2B5EF4-FFF2-40B4-BE49-F238E27FC236}">
                <a16:creationId xmlns:a16="http://schemas.microsoft.com/office/drawing/2014/main" id="{5681DDC2-CE96-4DA7-8D82-452EC1F109CF}"/>
              </a:ext>
            </a:extLst>
          </p:cNvPr>
          <p:cNvSpPr>
            <a:spLocks noGrp="1"/>
          </p:cNvSpPr>
          <p:nvPr>
            <p:ph idx="1"/>
          </p:nvPr>
        </p:nvSpPr>
        <p:spPr/>
        <p:txBody>
          <a:bodyPr>
            <a:normAutofit/>
          </a:bodyPr>
          <a:lstStyle/>
          <a:p>
            <a:r>
              <a:rPr lang="en-US" sz="4000" b="1" dirty="0">
                <a:effectLst>
                  <a:outerShdw blurRad="38100" dist="38100" dir="2700000" algn="tl">
                    <a:srgbClr val="000000">
                      <a:alpha val="43137"/>
                    </a:srgbClr>
                  </a:outerShdw>
                </a:effectLst>
              </a:rPr>
              <a:t>By its size – No!</a:t>
            </a:r>
          </a:p>
          <a:p>
            <a:r>
              <a:rPr lang="en-US" sz="4000" b="1" dirty="0">
                <a:effectLst>
                  <a:outerShdw blurRad="38100" dist="38100" dir="2700000" algn="tl">
                    <a:srgbClr val="000000">
                      <a:alpha val="43137"/>
                    </a:srgbClr>
                  </a:outerShdw>
                </a:effectLst>
              </a:rPr>
              <a:t>By its programs &amp; activities – No!</a:t>
            </a:r>
          </a:p>
          <a:p>
            <a:r>
              <a:rPr lang="en-US" sz="4000" b="1" dirty="0">
                <a:effectLst>
                  <a:outerShdw blurRad="38100" dist="38100" dir="2700000" algn="tl">
                    <a:srgbClr val="000000">
                      <a:alpha val="43137"/>
                    </a:srgbClr>
                  </a:outerShdw>
                </a:effectLst>
              </a:rPr>
              <a:t>By its property and buildings – No!</a:t>
            </a:r>
          </a:p>
          <a:p>
            <a:r>
              <a:rPr lang="en-US" sz="4000" b="1" dirty="0">
                <a:effectLst>
                  <a:outerShdw blurRad="38100" dist="38100" dir="2700000" algn="tl">
                    <a:srgbClr val="000000">
                      <a:alpha val="43137"/>
                    </a:srgbClr>
                  </a:outerShdw>
                </a:effectLst>
              </a:rPr>
              <a:t>By its great music and musicians – No!</a:t>
            </a:r>
          </a:p>
        </p:txBody>
      </p:sp>
    </p:spTree>
    <p:extLst>
      <p:ext uri="{BB962C8B-B14F-4D97-AF65-F5344CB8AC3E}">
        <p14:creationId xmlns:p14="http://schemas.microsoft.com/office/powerpoint/2010/main" val="404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11028-EA5D-4297-8AB1-8F30DEC59D7D}"/>
              </a:ext>
            </a:extLst>
          </p:cNvPr>
          <p:cNvSpPr>
            <a:spLocks noGrp="1"/>
          </p:cNvSpPr>
          <p:nvPr>
            <p:ph idx="1"/>
          </p:nvPr>
        </p:nvSpPr>
        <p:spPr/>
        <p:txBody>
          <a:bodyPr>
            <a:normAutofit/>
          </a:bodyPr>
          <a:lstStyle/>
          <a:p>
            <a:r>
              <a:rPr lang="en-US" sz="4000" b="1" dirty="0">
                <a:effectLst>
                  <a:outerShdw blurRad="38100" dist="38100" dir="2700000" algn="tl">
                    <a:srgbClr val="000000">
                      <a:alpha val="43137"/>
                    </a:srgbClr>
                  </a:outerShdw>
                </a:effectLst>
              </a:rPr>
              <a:t>By its wealth and resources – No!</a:t>
            </a:r>
          </a:p>
          <a:p>
            <a:r>
              <a:rPr lang="en-US" sz="4000" b="1" dirty="0">
                <a:effectLst>
                  <a:outerShdw blurRad="38100" dist="38100" dir="2700000" algn="tl">
                    <a:srgbClr val="000000">
                      <a:alpha val="43137"/>
                    </a:srgbClr>
                  </a:outerShdw>
                </a:effectLst>
              </a:rPr>
              <a:t>By its Pastor and Staff – No!</a:t>
            </a:r>
          </a:p>
          <a:p>
            <a:r>
              <a:rPr lang="en-US" sz="4000" b="1" dirty="0">
                <a:effectLst>
                  <a:outerShdw blurRad="38100" dist="38100" dir="2700000" algn="tl">
                    <a:srgbClr val="000000">
                      <a:alpha val="43137"/>
                    </a:srgbClr>
                  </a:outerShdw>
                </a:effectLst>
              </a:rPr>
              <a:t>By its theology and orthodoxy – No!</a:t>
            </a:r>
          </a:p>
        </p:txBody>
      </p:sp>
    </p:spTree>
    <p:extLst>
      <p:ext uri="{BB962C8B-B14F-4D97-AF65-F5344CB8AC3E}">
        <p14:creationId xmlns:p14="http://schemas.microsoft.com/office/powerpoint/2010/main" val="4017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6B15E6-AD7C-427E-BE31-992A14F0513B}"/>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2 Thessalonians 1:1-5</a:t>
            </a:r>
            <a:endParaRPr lang="en-US" dirty="0">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A1ABCA7A-ED7D-4166-B039-F9AD330ABC36}"/>
              </a:ext>
            </a:extLst>
          </p:cNvPr>
          <p:cNvSpPr>
            <a:spLocks noGrp="1"/>
          </p:cNvSpPr>
          <p:nvPr>
            <p:ph idx="1"/>
          </p:nvPr>
        </p:nvSpPr>
        <p:spPr/>
        <p:txBody>
          <a:bodyPr>
            <a:noAutofit/>
          </a:bodyPr>
          <a:lstStyle/>
          <a:p>
            <a:pPr marL="0" indent="0">
              <a:buNone/>
            </a:pPr>
            <a:r>
              <a:rPr lang="en-US" sz="4000" b="1" baseline="30000" dirty="0">
                <a:effectLst>
                  <a:outerShdw blurRad="38100" dist="38100" dir="2700000" algn="tl">
                    <a:srgbClr val="000000">
                      <a:alpha val="43137"/>
                    </a:srgbClr>
                  </a:outerShdw>
                </a:effectLst>
              </a:rPr>
              <a:t>1 </a:t>
            </a:r>
            <a:r>
              <a:rPr lang="en-US" sz="4000" b="1" dirty="0">
                <a:effectLst>
                  <a:outerShdw blurRad="38100" dist="38100" dir="2700000" algn="tl">
                    <a:srgbClr val="000000">
                      <a:alpha val="43137"/>
                    </a:srgbClr>
                  </a:outerShdw>
                </a:effectLst>
              </a:rPr>
              <a:t> Paul, Silvanus, and Timothy, </a:t>
            </a:r>
            <a:r>
              <a:rPr lang="en-US" sz="4000" b="1" dirty="0">
                <a:solidFill>
                  <a:srgbClr val="FF0000"/>
                </a:solidFill>
                <a:effectLst>
                  <a:outerShdw blurRad="38100" dist="38100" dir="2700000" algn="tl">
                    <a:srgbClr val="000000">
                      <a:alpha val="43137"/>
                    </a:srgbClr>
                  </a:outerShdw>
                </a:effectLst>
              </a:rPr>
              <a:t>To the church</a:t>
            </a:r>
            <a:r>
              <a:rPr lang="en-US" sz="4000" b="1" dirty="0">
                <a:effectLst>
                  <a:outerShdw blurRad="38100" dist="38100" dir="2700000" algn="tl">
                    <a:srgbClr val="000000">
                      <a:alpha val="43137"/>
                    </a:srgbClr>
                  </a:outerShdw>
                </a:effectLst>
              </a:rPr>
              <a:t> of the Thessalonians </a:t>
            </a:r>
            <a:r>
              <a:rPr lang="en-US" sz="4000" b="1" dirty="0">
                <a:solidFill>
                  <a:srgbClr val="FF0000"/>
                </a:solidFill>
                <a:effectLst>
                  <a:outerShdw blurRad="38100" dist="38100" dir="2700000" algn="tl">
                    <a:srgbClr val="000000">
                      <a:alpha val="43137"/>
                    </a:srgbClr>
                  </a:outerShdw>
                </a:effectLst>
              </a:rPr>
              <a:t>in </a:t>
            </a:r>
            <a:r>
              <a:rPr lang="en-US" sz="4000" b="1" dirty="0">
                <a:effectLst>
                  <a:outerShdw blurRad="38100" dist="38100" dir="2700000" algn="tl">
                    <a:srgbClr val="000000">
                      <a:alpha val="43137"/>
                    </a:srgbClr>
                  </a:outerShdw>
                </a:effectLst>
              </a:rPr>
              <a:t>God our Father and the Lord Jesus Christ: </a:t>
            </a:r>
            <a:br>
              <a:rPr lang="en-US" sz="4000" b="1" dirty="0">
                <a:effectLst>
                  <a:outerShdw blurRad="38100" dist="38100" dir="2700000" algn="tl">
                    <a:srgbClr val="000000">
                      <a:alpha val="43137"/>
                    </a:srgbClr>
                  </a:outerShdw>
                </a:effectLst>
              </a:rPr>
            </a:br>
            <a:r>
              <a:rPr lang="en-US" sz="4000" b="1" baseline="30000" dirty="0">
                <a:effectLst>
                  <a:outerShdw blurRad="38100" dist="38100" dir="2700000" algn="tl">
                    <a:srgbClr val="000000">
                      <a:alpha val="43137"/>
                    </a:srgbClr>
                  </a:outerShdw>
                </a:effectLst>
              </a:rPr>
              <a:t>2 </a:t>
            </a:r>
            <a:r>
              <a:rPr lang="en-US" sz="4000" b="1" dirty="0">
                <a:effectLst>
                  <a:outerShdw blurRad="38100" dist="38100" dir="2700000" algn="tl">
                    <a:srgbClr val="000000">
                      <a:alpha val="43137"/>
                    </a:srgbClr>
                  </a:outerShdw>
                </a:effectLst>
              </a:rPr>
              <a:t> </a:t>
            </a:r>
            <a:r>
              <a:rPr lang="en-US" sz="4000" b="1" dirty="0">
                <a:solidFill>
                  <a:srgbClr val="FF0000"/>
                </a:solidFill>
                <a:effectLst>
                  <a:outerShdw blurRad="38100" dist="38100" dir="2700000" algn="tl">
                    <a:srgbClr val="000000">
                      <a:alpha val="43137"/>
                    </a:srgbClr>
                  </a:outerShdw>
                </a:effectLst>
              </a:rPr>
              <a:t>Grace</a:t>
            </a:r>
            <a:r>
              <a:rPr lang="en-US" sz="4000" b="1" dirty="0">
                <a:effectLst>
                  <a:outerShdw blurRad="38100" dist="38100" dir="2700000" algn="tl">
                    <a:srgbClr val="000000">
                      <a:alpha val="43137"/>
                    </a:srgbClr>
                  </a:outerShdw>
                </a:effectLst>
              </a:rPr>
              <a:t> to you and </a:t>
            </a:r>
            <a:r>
              <a:rPr lang="en-US" sz="4000" b="1" dirty="0">
                <a:solidFill>
                  <a:srgbClr val="FF0000"/>
                </a:solidFill>
                <a:effectLst>
                  <a:outerShdw blurRad="38100" dist="38100" dir="2700000" algn="tl">
                    <a:srgbClr val="000000">
                      <a:alpha val="43137"/>
                    </a:srgbClr>
                  </a:outerShdw>
                </a:effectLst>
              </a:rPr>
              <a:t>peace</a:t>
            </a:r>
            <a:r>
              <a:rPr lang="en-US" sz="4000" b="1" dirty="0">
                <a:effectLst>
                  <a:outerShdw blurRad="38100" dist="38100" dir="2700000" algn="tl">
                    <a:srgbClr val="000000">
                      <a:alpha val="43137"/>
                    </a:srgbClr>
                  </a:outerShdw>
                </a:effectLst>
              </a:rPr>
              <a:t> from God our Father and the Lord Jesus Christ. </a:t>
            </a:r>
            <a:br>
              <a:rPr lang="en-US" sz="4000" b="1" dirty="0">
                <a:effectLst>
                  <a:outerShdw blurRad="38100" dist="38100" dir="2700000" algn="tl">
                    <a:srgbClr val="000000">
                      <a:alpha val="43137"/>
                    </a:srgbClr>
                  </a:outerShdw>
                </a:effectLst>
              </a:rPr>
            </a:b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344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0D9D3D-14E4-41E1-AD40-A0EF49760E18}"/>
              </a:ext>
            </a:extLst>
          </p:cNvPr>
          <p:cNvSpPr>
            <a:spLocks noGrp="1"/>
          </p:cNvSpPr>
          <p:nvPr>
            <p:ph idx="4294967295"/>
          </p:nvPr>
        </p:nvSpPr>
        <p:spPr>
          <a:xfrm>
            <a:off x="823912" y="802481"/>
            <a:ext cx="10544175" cy="5253037"/>
          </a:xfrm>
        </p:spPr>
        <p:txBody>
          <a:bodyPr>
            <a:normAutofit lnSpcReduction="10000"/>
          </a:bodyPr>
          <a:lstStyle/>
          <a:p>
            <a:pPr marL="0" indent="0">
              <a:buNone/>
            </a:pPr>
            <a:r>
              <a:rPr lang="en-US" sz="3600" b="1" baseline="30000" dirty="0">
                <a:effectLst>
                  <a:outerShdw blurRad="38100" dist="38100" dir="2700000" algn="tl">
                    <a:srgbClr val="000000">
                      <a:alpha val="43137"/>
                    </a:srgbClr>
                  </a:outerShdw>
                </a:effectLst>
              </a:rPr>
              <a:t>3 </a:t>
            </a:r>
            <a:r>
              <a:rPr lang="en-US" sz="3600" b="1" dirty="0">
                <a:effectLst>
                  <a:outerShdw blurRad="38100" dist="38100" dir="2700000" algn="tl">
                    <a:srgbClr val="000000">
                      <a:alpha val="43137"/>
                    </a:srgbClr>
                  </a:outerShdw>
                </a:effectLst>
              </a:rPr>
              <a:t> We are bound </a:t>
            </a:r>
            <a:r>
              <a:rPr lang="en-US" sz="3600" b="1" dirty="0">
                <a:solidFill>
                  <a:srgbClr val="FF0000"/>
                </a:solidFill>
                <a:effectLst>
                  <a:outerShdw blurRad="38100" dist="38100" dir="2700000" algn="tl">
                    <a:srgbClr val="000000">
                      <a:alpha val="43137"/>
                    </a:srgbClr>
                  </a:outerShdw>
                </a:effectLst>
              </a:rPr>
              <a:t>to thank God always for you</a:t>
            </a:r>
            <a:r>
              <a:rPr lang="en-US" sz="3600" b="1" dirty="0">
                <a:effectLst>
                  <a:outerShdw blurRad="38100" dist="38100" dir="2700000" algn="tl">
                    <a:srgbClr val="000000">
                      <a:alpha val="43137"/>
                    </a:srgbClr>
                  </a:outerShdw>
                </a:effectLst>
              </a:rPr>
              <a:t>, brethren, as it is fitting, because </a:t>
            </a:r>
            <a:r>
              <a:rPr lang="en-US" sz="3600" b="1" dirty="0">
                <a:solidFill>
                  <a:srgbClr val="FF0000"/>
                </a:solidFill>
                <a:effectLst>
                  <a:outerShdw blurRad="38100" dist="38100" dir="2700000" algn="tl">
                    <a:srgbClr val="000000">
                      <a:alpha val="43137"/>
                    </a:srgbClr>
                  </a:outerShdw>
                </a:effectLst>
              </a:rPr>
              <a:t>your faith grows exceedingly</a:t>
            </a:r>
            <a:r>
              <a:rPr lang="en-US" sz="3600" b="1" dirty="0">
                <a:effectLst>
                  <a:outerShdw blurRad="38100" dist="38100" dir="2700000" algn="tl">
                    <a:srgbClr val="000000">
                      <a:alpha val="43137"/>
                    </a:srgbClr>
                  </a:outerShdw>
                </a:effectLst>
              </a:rPr>
              <a:t>, and the </a:t>
            </a:r>
            <a:r>
              <a:rPr lang="en-US" sz="3600" b="1" dirty="0">
                <a:solidFill>
                  <a:srgbClr val="FF0000"/>
                </a:solidFill>
                <a:effectLst>
                  <a:outerShdw blurRad="38100" dist="38100" dir="2700000" algn="tl">
                    <a:srgbClr val="000000">
                      <a:alpha val="43137"/>
                    </a:srgbClr>
                  </a:outerShdw>
                </a:effectLst>
              </a:rPr>
              <a:t>love of every one of you all abounds toward each other</a:t>
            </a:r>
            <a:r>
              <a:rPr lang="en-US" sz="3600" b="1" dirty="0">
                <a:effectLst>
                  <a:outerShdw blurRad="38100" dist="38100" dir="2700000" algn="tl">
                    <a:srgbClr val="000000">
                      <a:alpha val="43137"/>
                    </a:srgbClr>
                  </a:outerShdw>
                </a:effectLst>
              </a:rPr>
              <a:t>, </a:t>
            </a:r>
            <a:br>
              <a:rPr lang="en-US" sz="3600" b="1" dirty="0">
                <a:effectLst>
                  <a:outerShdw blurRad="38100" dist="38100" dir="2700000" algn="tl">
                    <a:srgbClr val="000000">
                      <a:alpha val="43137"/>
                    </a:srgbClr>
                  </a:outerShdw>
                </a:effectLst>
              </a:rPr>
            </a:br>
            <a:r>
              <a:rPr lang="en-US" sz="3600" b="1" baseline="30000" dirty="0">
                <a:effectLst>
                  <a:outerShdw blurRad="38100" dist="38100" dir="2700000" algn="tl">
                    <a:srgbClr val="000000">
                      <a:alpha val="43137"/>
                    </a:srgbClr>
                  </a:outerShdw>
                </a:effectLst>
              </a:rPr>
              <a:t>4 </a:t>
            </a:r>
            <a:r>
              <a:rPr lang="en-US" sz="3600" b="1" dirty="0">
                <a:effectLst>
                  <a:outerShdw blurRad="38100" dist="38100" dir="2700000" algn="tl">
                    <a:srgbClr val="000000">
                      <a:alpha val="43137"/>
                    </a:srgbClr>
                  </a:outerShdw>
                </a:effectLst>
              </a:rPr>
              <a:t> so that </a:t>
            </a:r>
            <a:r>
              <a:rPr lang="en-US" sz="3600" b="1" dirty="0">
                <a:solidFill>
                  <a:srgbClr val="FF0000"/>
                </a:solidFill>
                <a:effectLst>
                  <a:outerShdw blurRad="38100" dist="38100" dir="2700000" algn="tl">
                    <a:srgbClr val="000000">
                      <a:alpha val="43137"/>
                    </a:srgbClr>
                  </a:outerShdw>
                </a:effectLst>
              </a:rPr>
              <a:t>we ourselves boast of you </a:t>
            </a:r>
            <a:r>
              <a:rPr lang="en-US" sz="3600" b="1" dirty="0">
                <a:effectLst>
                  <a:outerShdw blurRad="38100" dist="38100" dir="2700000" algn="tl">
                    <a:srgbClr val="000000">
                      <a:alpha val="43137"/>
                    </a:srgbClr>
                  </a:outerShdw>
                </a:effectLst>
              </a:rPr>
              <a:t>among the churches of God for </a:t>
            </a:r>
            <a:r>
              <a:rPr lang="en-US" sz="3600" b="1" dirty="0">
                <a:solidFill>
                  <a:srgbClr val="FF0000"/>
                </a:solidFill>
                <a:effectLst>
                  <a:outerShdw blurRad="38100" dist="38100" dir="2700000" algn="tl">
                    <a:srgbClr val="000000">
                      <a:alpha val="43137"/>
                    </a:srgbClr>
                  </a:outerShdw>
                </a:effectLst>
              </a:rPr>
              <a:t>your patience and faith</a:t>
            </a:r>
            <a:r>
              <a:rPr lang="en-US" sz="3600" b="1" dirty="0">
                <a:effectLst>
                  <a:outerShdw blurRad="38100" dist="38100" dir="2700000" algn="tl">
                    <a:srgbClr val="000000">
                      <a:alpha val="43137"/>
                    </a:srgbClr>
                  </a:outerShdw>
                </a:effectLst>
              </a:rPr>
              <a:t> in all your persecutions and tribulations that you endure, </a:t>
            </a:r>
            <a:br>
              <a:rPr lang="en-US" sz="3600" b="1" dirty="0">
                <a:effectLst>
                  <a:outerShdw blurRad="38100" dist="38100" dir="2700000" algn="tl">
                    <a:srgbClr val="000000">
                      <a:alpha val="43137"/>
                    </a:srgbClr>
                  </a:outerShdw>
                </a:effectLst>
              </a:rPr>
            </a:br>
            <a:r>
              <a:rPr lang="en-US" sz="3600" b="1" baseline="30000" dirty="0">
                <a:effectLst>
                  <a:outerShdw blurRad="38100" dist="38100" dir="2700000" algn="tl">
                    <a:srgbClr val="000000">
                      <a:alpha val="43137"/>
                    </a:srgbClr>
                  </a:outerShdw>
                </a:effectLst>
              </a:rPr>
              <a:t>5 </a:t>
            </a:r>
            <a:r>
              <a:rPr lang="en-US" sz="3600" b="1" dirty="0">
                <a:effectLst>
                  <a:outerShdw blurRad="38100" dist="38100" dir="2700000" algn="tl">
                    <a:srgbClr val="000000">
                      <a:alpha val="43137"/>
                    </a:srgbClr>
                  </a:outerShdw>
                </a:effectLst>
              </a:rPr>
              <a:t> </a:t>
            </a:r>
            <a:r>
              <a:rPr lang="en-US" sz="3600" b="1" i="1" dirty="0">
                <a:effectLst>
                  <a:outerShdw blurRad="38100" dist="38100" dir="2700000" algn="tl">
                    <a:srgbClr val="000000">
                      <a:alpha val="43137"/>
                    </a:srgbClr>
                  </a:outerShdw>
                </a:effectLst>
              </a:rPr>
              <a:t>which is</a:t>
            </a:r>
            <a:r>
              <a:rPr lang="en-US" sz="3600" b="1" dirty="0">
                <a:effectLst>
                  <a:outerShdw blurRad="38100" dist="38100" dir="2700000" algn="tl">
                    <a:srgbClr val="000000">
                      <a:alpha val="43137"/>
                    </a:srgbClr>
                  </a:outerShdw>
                </a:effectLst>
              </a:rPr>
              <a:t> </a:t>
            </a:r>
            <a:r>
              <a:rPr lang="en-US" sz="3600" b="1" dirty="0">
                <a:solidFill>
                  <a:srgbClr val="FF0000"/>
                </a:solidFill>
                <a:effectLst>
                  <a:outerShdw blurRad="38100" dist="38100" dir="2700000" algn="tl">
                    <a:srgbClr val="000000">
                      <a:alpha val="43137"/>
                    </a:srgbClr>
                  </a:outerShdw>
                </a:effectLst>
              </a:rPr>
              <a:t>manifest evidence of the righteous judgment of God</a:t>
            </a:r>
            <a:r>
              <a:rPr lang="en-US" sz="3600" b="1" dirty="0">
                <a:effectLst>
                  <a:outerShdw blurRad="38100" dist="38100" dir="2700000" algn="tl">
                    <a:srgbClr val="000000">
                      <a:alpha val="43137"/>
                    </a:srgbClr>
                  </a:outerShdw>
                </a:effectLst>
              </a:rPr>
              <a:t>, that you may be counted worthy of the kingdom of God, for which you also suffer; </a:t>
            </a:r>
          </a:p>
          <a:p>
            <a:pPr marL="0" indent="0">
              <a:buNone/>
            </a:pPr>
            <a:endParaRPr lang="en-US" dirty="0"/>
          </a:p>
        </p:txBody>
      </p:sp>
    </p:spTree>
    <p:extLst>
      <p:ext uri="{BB962C8B-B14F-4D97-AF65-F5344CB8AC3E}">
        <p14:creationId xmlns:p14="http://schemas.microsoft.com/office/powerpoint/2010/main" val="291806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C34434-E49B-4FC5-BF24-D1083B89E7D8}"/>
              </a:ext>
            </a:extLst>
          </p:cNvPr>
          <p:cNvSpPr txBox="1"/>
          <p:nvPr/>
        </p:nvSpPr>
        <p:spPr>
          <a:xfrm>
            <a:off x="1579983" y="1129004"/>
            <a:ext cx="9032033" cy="1323439"/>
          </a:xfrm>
          <a:prstGeom prst="rect">
            <a:avLst/>
          </a:prstGeom>
          <a:noFill/>
        </p:spPr>
        <p:txBody>
          <a:bodyPr wrap="square" rtlCol="0">
            <a:spAutoFit/>
          </a:bodyPr>
          <a:lstStyle/>
          <a:p>
            <a:pPr marL="742950" indent="-742950" algn="ctr">
              <a:buAutoNum type="arabicParenR"/>
            </a:pPr>
            <a:r>
              <a:rPr lang="en-US" sz="4000" b="1" dirty="0">
                <a:effectLst>
                  <a:outerShdw blurRad="38100" dist="38100" dir="2700000" algn="tl">
                    <a:srgbClr val="000000">
                      <a:alpha val="43137"/>
                    </a:srgbClr>
                  </a:outerShdw>
                </a:effectLst>
              </a:rPr>
              <a:t>The Mark of An Authentic Salvation: They were Real.</a:t>
            </a:r>
          </a:p>
        </p:txBody>
      </p:sp>
      <p:sp>
        <p:nvSpPr>
          <p:cNvPr id="3" name="TextBox 2">
            <a:extLst>
              <a:ext uri="{FF2B5EF4-FFF2-40B4-BE49-F238E27FC236}">
                <a16:creationId xmlns:a16="http://schemas.microsoft.com/office/drawing/2014/main" id="{CBDBA61A-3E4E-41E1-BF90-3D80BF49FAC8}"/>
              </a:ext>
            </a:extLst>
          </p:cNvPr>
          <p:cNvSpPr txBox="1"/>
          <p:nvPr/>
        </p:nvSpPr>
        <p:spPr>
          <a:xfrm>
            <a:off x="768220" y="3185983"/>
            <a:ext cx="10655559" cy="3046988"/>
          </a:xfrm>
          <a:prstGeom prst="rect">
            <a:avLst/>
          </a:prstGeom>
          <a:solidFill>
            <a:schemeClr val="tx1"/>
          </a:solidFill>
        </p:spPr>
        <p:txBody>
          <a:bodyPr wrap="square" rtlCol="0">
            <a:spAutoFit/>
          </a:bodyPr>
          <a:lstStyle/>
          <a:p>
            <a:r>
              <a:rPr lang="en-US" sz="3600" b="1" dirty="0">
                <a:solidFill>
                  <a:schemeClr val="bg1"/>
                </a:solidFill>
              </a:rPr>
              <a:t>2 Thessalonians 1:1-2 – </a:t>
            </a:r>
            <a:r>
              <a:rPr lang="en-US" sz="3600" b="1" dirty="0">
                <a:solidFill>
                  <a:schemeClr val="bg1"/>
                </a:solidFill>
                <a:effectLst>
                  <a:outerShdw blurRad="38100" dist="38100" dir="2700000" algn="tl">
                    <a:srgbClr val="000000">
                      <a:alpha val="43137"/>
                    </a:srgbClr>
                  </a:outerShdw>
                </a:effectLst>
              </a:rPr>
              <a:t>Paul, Silvanus, and Timothy, To the </a:t>
            </a:r>
            <a:r>
              <a:rPr lang="en-US" sz="4800" b="1" dirty="0">
                <a:solidFill>
                  <a:srgbClr val="FFFF00"/>
                </a:solidFill>
                <a:effectLst>
                  <a:outerShdw blurRad="38100" dist="38100" dir="2700000" algn="tl">
                    <a:srgbClr val="000000">
                      <a:alpha val="43137"/>
                    </a:srgbClr>
                  </a:outerShdw>
                </a:effectLst>
              </a:rPr>
              <a:t>church</a:t>
            </a:r>
            <a:r>
              <a:rPr lang="en-US" sz="3600" b="1" dirty="0">
                <a:solidFill>
                  <a:schemeClr val="bg1"/>
                </a:solidFill>
                <a:effectLst>
                  <a:outerShdw blurRad="38100" dist="38100" dir="2700000" algn="tl">
                    <a:srgbClr val="000000">
                      <a:alpha val="43137"/>
                    </a:srgbClr>
                  </a:outerShdw>
                </a:effectLst>
              </a:rPr>
              <a:t> of the Thessalonians </a:t>
            </a:r>
            <a:r>
              <a:rPr lang="en-US" sz="3600" b="1" dirty="0">
                <a:solidFill>
                  <a:srgbClr val="FFFF00"/>
                </a:solidFill>
                <a:effectLst>
                  <a:outerShdw blurRad="38100" dist="38100" dir="2700000" algn="tl">
                    <a:srgbClr val="000000">
                      <a:alpha val="43137"/>
                    </a:srgbClr>
                  </a:outerShdw>
                </a:effectLst>
              </a:rPr>
              <a:t>in God </a:t>
            </a:r>
            <a:r>
              <a:rPr lang="en-US" sz="3600" b="1" dirty="0">
                <a:solidFill>
                  <a:schemeClr val="bg1"/>
                </a:solidFill>
                <a:effectLst>
                  <a:outerShdw blurRad="38100" dist="38100" dir="2700000" algn="tl">
                    <a:srgbClr val="000000">
                      <a:alpha val="43137"/>
                    </a:srgbClr>
                  </a:outerShdw>
                </a:effectLst>
              </a:rPr>
              <a:t>our Father and the Lord Jesus Christ: </a:t>
            </a:r>
            <a:br>
              <a:rPr lang="en-US" sz="3600" b="1" dirty="0">
                <a:solidFill>
                  <a:schemeClr val="bg1"/>
                </a:solidFill>
                <a:effectLst>
                  <a:outerShdw blurRad="38100" dist="38100" dir="2700000" algn="tl">
                    <a:srgbClr val="000000">
                      <a:alpha val="43137"/>
                    </a:srgbClr>
                  </a:outerShdw>
                </a:effectLst>
              </a:rPr>
            </a:br>
            <a:r>
              <a:rPr lang="en-US" sz="3600" b="1" baseline="30000" dirty="0">
                <a:solidFill>
                  <a:schemeClr val="bg1"/>
                </a:solidFill>
                <a:effectLst>
                  <a:outerShdw blurRad="38100" dist="38100" dir="2700000" algn="tl">
                    <a:srgbClr val="000000">
                      <a:alpha val="43137"/>
                    </a:srgbClr>
                  </a:outerShdw>
                </a:effectLst>
              </a:rPr>
              <a:t>2 </a:t>
            </a:r>
            <a:r>
              <a:rPr lang="en-US" sz="3600" b="1" dirty="0">
                <a:solidFill>
                  <a:schemeClr val="bg1"/>
                </a:solidFill>
                <a:effectLst>
                  <a:outerShdw blurRad="38100" dist="38100" dir="2700000" algn="tl">
                    <a:srgbClr val="000000">
                      <a:alpha val="43137"/>
                    </a:srgbClr>
                  </a:outerShdw>
                </a:effectLst>
              </a:rPr>
              <a:t> Grace to you and peace from God our Father and the Lord Jesus Christ. </a:t>
            </a:r>
          </a:p>
        </p:txBody>
      </p:sp>
    </p:spTree>
    <p:extLst>
      <p:ext uri="{BB962C8B-B14F-4D97-AF65-F5344CB8AC3E}">
        <p14:creationId xmlns:p14="http://schemas.microsoft.com/office/powerpoint/2010/main" val="137830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3E9F-241A-4C49-A05D-587B2EA484D6}"/>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2) The Mark of An Active Faith</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They were Believing. </a:t>
            </a:r>
          </a:p>
        </p:txBody>
      </p:sp>
      <p:sp>
        <p:nvSpPr>
          <p:cNvPr id="3" name="Content Placeholder 2">
            <a:extLst>
              <a:ext uri="{FF2B5EF4-FFF2-40B4-BE49-F238E27FC236}">
                <a16:creationId xmlns:a16="http://schemas.microsoft.com/office/drawing/2014/main" id="{70FC3029-AB08-49F6-AB1C-380A289EE610}"/>
              </a:ext>
            </a:extLst>
          </p:cNvPr>
          <p:cNvSpPr>
            <a:spLocks noGrp="1"/>
          </p:cNvSpPr>
          <p:nvPr>
            <p:ph idx="1"/>
          </p:nvPr>
        </p:nvSpPr>
        <p:spPr>
          <a:xfrm>
            <a:off x="765110" y="2556932"/>
            <a:ext cx="10692881" cy="3318936"/>
          </a:xfrm>
          <a:solidFill>
            <a:schemeClr val="tx1"/>
          </a:solidFill>
        </p:spPr>
        <p:txBody>
          <a:bodyPr>
            <a:noAutofit/>
          </a:bodyPr>
          <a:lstStyle/>
          <a:p>
            <a:pPr marL="0" indent="0">
              <a:buNone/>
            </a:pPr>
            <a:r>
              <a:rPr lang="en-US" sz="4000" b="1" dirty="0">
                <a:solidFill>
                  <a:schemeClr val="bg1"/>
                </a:solidFill>
              </a:rPr>
              <a:t>2 Thessalonians 1:3 – We are bound to thank God always for you, brethren, as it is fitting, because </a:t>
            </a:r>
            <a:r>
              <a:rPr lang="en-US" sz="4000" b="1" dirty="0">
                <a:solidFill>
                  <a:srgbClr val="FFFF00"/>
                </a:solidFill>
              </a:rPr>
              <a:t>your faith grows exceedingly</a:t>
            </a:r>
            <a:r>
              <a:rPr lang="en-US" sz="4000" b="1" dirty="0">
                <a:solidFill>
                  <a:schemeClr val="bg1"/>
                </a:solidFill>
              </a:rPr>
              <a:t>, and the love of every one of you all abounds toward each other, </a:t>
            </a:r>
            <a:br>
              <a:rPr lang="en-US" sz="4000" b="1" dirty="0"/>
            </a:br>
            <a:endParaRPr lang="en-US" sz="4000" b="1" dirty="0"/>
          </a:p>
        </p:txBody>
      </p:sp>
    </p:spTree>
    <p:extLst>
      <p:ext uri="{BB962C8B-B14F-4D97-AF65-F5344CB8AC3E}">
        <p14:creationId xmlns:p14="http://schemas.microsoft.com/office/powerpoint/2010/main" val="333348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38FC-DBB1-410C-AE00-9C415CAF12E4}"/>
              </a:ext>
            </a:extLst>
          </p:cNvPr>
          <p:cNvSpPr>
            <a:spLocks noGrp="1"/>
          </p:cNvSpPr>
          <p:nvPr>
            <p:ph type="title"/>
          </p:nvPr>
        </p:nvSpPr>
        <p:spPr/>
        <p:txBody>
          <a:bodyPr>
            <a:normAutofit fontScale="90000"/>
          </a:bodyPr>
          <a:lstStyle/>
          <a:p>
            <a:r>
              <a:rPr lang="en-US" b="1" dirty="0">
                <a:effectLst>
                  <a:outerShdw blurRad="38100" dist="38100" dir="2700000" algn="tl">
                    <a:srgbClr val="000000">
                      <a:alpha val="43137"/>
                    </a:srgbClr>
                  </a:outerShdw>
                </a:effectLst>
              </a:rPr>
              <a:t>3) The Mark of An Abounding Love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They Were Loving.</a:t>
            </a:r>
          </a:p>
        </p:txBody>
      </p:sp>
      <p:sp>
        <p:nvSpPr>
          <p:cNvPr id="4" name="Content Placeholder 2">
            <a:extLst>
              <a:ext uri="{FF2B5EF4-FFF2-40B4-BE49-F238E27FC236}">
                <a16:creationId xmlns:a16="http://schemas.microsoft.com/office/drawing/2014/main" id="{A0834C39-EE0C-4ED4-BDE6-2D8CF87C6656}"/>
              </a:ext>
            </a:extLst>
          </p:cNvPr>
          <p:cNvSpPr>
            <a:spLocks noGrp="1"/>
          </p:cNvSpPr>
          <p:nvPr>
            <p:ph idx="1"/>
          </p:nvPr>
        </p:nvSpPr>
        <p:spPr>
          <a:xfrm>
            <a:off x="1295400" y="2557463"/>
            <a:ext cx="9601200" cy="3317875"/>
          </a:xfrm>
          <a:solidFill>
            <a:schemeClr val="tx1"/>
          </a:solidFill>
        </p:spPr>
        <p:txBody>
          <a:bodyPr>
            <a:noAutofit/>
          </a:bodyPr>
          <a:lstStyle/>
          <a:p>
            <a:pPr marL="0" indent="0">
              <a:buNone/>
            </a:pPr>
            <a:r>
              <a:rPr lang="en-US" sz="4000" b="1" dirty="0">
                <a:solidFill>
                  <a:schemeClr val="bg1"/>
                </a:solidFill>
              </a:rPr>
              <a:t>2 Thessalonians 1:3 – We are bound to thank God always for you, brethren, as it is fitting, because your faith grows exceedingly, and </a:t>
            </a:r>
            <a:r>
              <a:rPr lang="en-US" sz="4000" b="1" dirty="0">
                <a:solidFill>
                  <a:srgbClr val="FFFF00"/>
                </a:solidFill>
              </a:rPr>
              <a:t>the love of every one of you all abounds toward each other</a:t>
            </a:r>
            <a:r>
              <a:rPr lang="en-US" sz="4000" b="1" dirty="0">
                <a:solidFill>
                  <a:schemeClr val="bg1"/>
                </a:solidFill>
              </a:rPr>
              <a:t>, </a:t>
            </a:r>
            <a:br>
              <a:rPr lang="en-US" sz="4000" b="1" dirty="0"/>
            </a:br>
            <a:endParaRPr lang="en-US" sz="4000" b="1" dirty="0"/>
          </a:p>
        </p:txBody>
      </p:sp>
    </p:spTree>
    <p:extLst>
      <p:ext uri="{BB962C8B-B14F-4D97-AF65-F5344CB8AC3E}">
        <p14:creationId xmlns:p14="http://schemas.microsoft.com/office/powerpoint/2010/main" val="15268978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288</TotalTime>
  <Words>1305</Words>
  <Application>Microsoft Office PowerPoint</Application>
  <PresentationFormat>Widescreen</PresentationFormat>
  <Paragraphs>133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Garamond</vt:lpstr>
      <vt:lpstr>Organic</vt:lpstr>
      <vt:lpstr>PowerPoint Presentation</vt:lpstr>
      <vt:lpstr>PowerPoint Presentation</vt:lpstr>
      <vt:lpstr>How does the Bible measure the greatest of a church?</vt:lpstr>
      <vt:lpstr>PowerPoint Presentation</vt:lpstr>
      <vt:lpstr>2 Thessalonians 1:1-5</vt:lpstr>
      <vt:lpstr>PowerPoint Presentation</vt:lpstr>
      <vt:lpstr>PowerPoint Presentation</vt:lpstr>
      <vt:lpstr>2) The Mark of An Active Faith They were Believing. </vt:lpstr>
      <vt:lpstr>3) The Mark of An Abounding Love – They Were Loving.</vt:lpstr>
      <vt:lpstr>PowerPoint Presentation</vt:lpstr>
      <vt:lpstr>4) The Mark of Endurance –  They Refused to Quit. </vt:lpstr>
      <vt:lpstr>10,000 Churches a Year Close  in America.</vt:lpstr>
      <vt:lpstr>Results of their Endurance:</vt:lpstr>
      <vt:lpstr>5) The Mark of An Attitude for the Eternal – They Lived for Eternity.</vt:lpstr>
      <vt:lpstr>PowerPoint Presentation</vt:lpstr>
      <vt:lpstr>PowerPoint Presentation</vt:lpstr>
      <vt:lpstr>Marks of a Great Church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Roe</dc:creator>
  <cp:lastModifiedBy>Roe</cp:lastModifiedBy>
  <cp:revision>25</cp:revision>
  <cp:lastPrinted>2019-10-20T14:37:53Z</cp:lastPrinted>
  <dcterms:created xsi:type="dcterms:W3CDTF">2019-10-12T14:05:21Z</dcterms:created>
  <dcterms:modified xsi:type="dcterms:W3CDTF">2019-10-20T14:38:48Z</dcterms:modified>
</cp:coreProperties>
</file>