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8" r:id="rId2"/>
    <p:sldId id="259" r:id="rId3"/>
    <p:sldId id="261" r:id="rId4"/>
    <p:sldId id="257" r:id="rId5"/>
    <p:sldId id="262" r:id="rId6"/>
    <p:sldId id="263" r:id="rId7"/>
    <p:sldId id="265" r:id="rId8"/>
    <p:sldId id="264" r:id="rId9"/>
    <p:sldId id="260" r:id="rId10"/>
    <p:sldId id="266" r:id="rId11"/>
    <p:sldId id="267" r:id="rId12"/>
    <p:sldId id="268" r:id="rId13"/>
    <p:sldId id="269" r:id="rId14"/>
    <p:sldId id="270" r:id="rId15"/>
    <p:sldId id="271" r:id="rId16"/>
    <p:sldId id="272" r:id="rId17"/>
    <p:sldId id="276" r:id="rId18"/>
    <p:sldId id="273" r:id="rId19"/>
    <p:sldId id="274" r:id="rId20"/>
    <p:sldId id="275" r:id="rId21"/>
    <p:sldId id="277" r:id="rId22"/>
    <p:sldId id="278" r:id="rId2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5" d="100"/>
          <a:sy n="85" d="100"/>
        </p:scale>
        <p:origin x="720" y="84"/>
      </p:cViewPr>
      <p:guideLst>
        <p:guide orient="horz" pos="2160"/>
        <p:guide pos="3840"/>
      </p:guideLst>
    </p:cSldViewPr>
  </p:slideViewPr>
  <p:notesTextViewPr>
    <p:cViewPr>
      <p:scale>
        <a:sx n="1" d="1"/>
        <a:sy n="1" d="1"/>
      </p:scale>
      <p:origin x="0" y="0"/>
    </p:cViewPr>
  </p:notesTextViewPr>
  <p:notesViewPr>
    <p:cSldViewPr snapToGrid="0" showGuides="1">
      <p:cViewPr>
        <p:scale>
          <a:sx n="100" d="100"/>
          <a:sy n="100" d="100"/>
        </p:scale>
        <p:origin x="2323" y="-23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1D39467-67C7-44AB-B0A2-51046E7A5A6E}" type="datetimeFigureOut">
              <a:rPr lang="en-US" smtClean="0"/>
              <a:t>10/27/2019</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EB1A564-F5F9-49EF-B9BD-E4659F99A72B}" type="slidenum">
              <a:rPr lang="en-US" smtClean="0"/>
              <a:t>‹#›</a:t>
            </a:fld>
            <a:endParaRPr lang="en-US"/>
          </a:p>
        </p:txBody>
      </p:sp>
    </p:spTree>
    <p:extLst>
      <p:ext uri="{BB962C8B-B14F-4D97-AF65-F5344CB8AC3E}">
        <p14:creationId xmlns:p14="http://schemas.microsoft.com/office/powerpoint/2010/main" val="4035473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wrote both letters to Thessalonian Christians from Corinth. A City that he spent some 18 months in. He wrote the First Letter in his first few months there after receiving Timothy great report about them. </a:t>
            </a:r>
          </a:p>
          <a:p>
            <a:r>
              <a:rPr lang="en-US" dirty="0"/>
              <a:t>A  few months after the first letter he wrote the second letter to them. We do not know what prompted him writing the Second Letter. This powerful and rich letter brought the church great instruction and encouragement.</a:t>
            </a:r>
          </a:p>
          <a:p>
            <a:endParaRPr lang="en-US" dirty="0"/>
          </a:p>
          <a:p>
            <a:pPr marL="233888" indent="-233888">
              <a:buAutoNum type="arabicParenR"/>
            </a:pPr>
            <a:r>
              <a:rPr lang="en-US" dirty="0"/>
              <a:t>He offered them spiritual encouragement for the hardship they were facing.</a:t>
            </a:r>
          </a:p>
          <a:p>
            <a:endParaRPr lang="en-US" dirty="0"/>
          </a:p>
          <a:p>
            <a:r>
              <a:rPr lang="en-US" dirty="0"/>
              <a:t>2)  He address the confusion that still existence about the Second Coming of Christ.</a:t>
            </a:r>
          </a:p>
          <a:p>
            <a:endParaRPr lang="en-US" dirty="0"/>
          </a:p>
          <a:p>
            <a:pPr marL="233888" indent="-233888">
              <a:buAutoNum type="arabicParenR" startAt="3"/>
            </a:pPr>
            <a:r>
              <a:rPr lang="en-US" dirty="0"/>
              <a:t>He address the conduct of Christians that had become idle just sitting around</a:t>
            </a:r>
          </a:p>
          <a:p>
            <a:r>
              <a:rPr lang="en-US" dirty="0"/>
              <a:t>      waiting for the return of Christ rather than serving.  </a:t>
            </a:r>
          </a:p>
          <a:p>
            <a:endParaRPr lang="en-US" dirty="0"/>
          </a:p>
          <a:p>
            <a:pPr marL="175416" indent="-175416">
              <a:buFont typeface="Arial" panose="020B0604020202020204" pitchFamily="34" charset="0"/>
              <a:buChar char="•"/>
            </a:pPr>
            <a:r>
              <a:rPr lang="en-US" dirty="0"/>
              <a:t>The First Chapter deals subject of having spiritual perseverance in face of hardships.</a:t>
            </a:r>
          </a:p>
          <a:p>
            <a:pPr marL="175416" indent="-175416">
              <a:buFont typeface="Arial" panose="020B0604020202020204" pitchFamily="34" charset="0"/>
              <a:buChar char="•"/>
            </a:pPr>
            <a:r>
              <a:rPr lang="en-US" dirty="0"/>
              <a:t>In the Second Chapter Paul straightens out the beliefs about the Second Coming. </a:t>
            </a:r>
          </a:p>
          <a:p>
            <a:pPr marL="175416" indent="-175416">
              <a:buFont typeface="Arial" panose="020B0604020202020204" pitchFamily="34" charset="0"/>
              <a:buChar char="•"/>
            </a:pPr>
            <a:r>
              <a:rPr lang="en-US" dirty="0"/>
              <a:t>Third Chapter, he rebuke those who had become spiritually lazy.   </a:t>
            </a:r>
          </a:p>
        </p:txBody>
      </p:sp>
      <p:sp>
        <p:nvSpPr>
          <p:cNvPr id="4" name="Slide Number Placeholder 3"/>
          <p:cNvSpPr>
            <a:spLocks noGrp="1"/>
          </p:cNvSpPr>
          <p:nvPr>
            <p:ph type="sldNum" sz="quarter" idx="5"/>
          </p:nvPr>
        </p:nvSpPr>
        <p:spPr/>
        <p:txBody>
          <a:bodyPr/>
          <a:lstStyle/>
          <a:p>
            <a:pPr defTabSz="462458">
              <a:defRPr/>
            </a:pPr>
            <a:fld id="{095524D5-4EEE-4829-9FE2-0927D7384086}" type="slidenum">
              <a:rPr lang="en-US">
                <a:solidFill>
                  <a:prstClr val="black"/>
                </a:solidFill>
                <a:latin typeface="Calibri" panose="020F0502020204030204"/>
              </a:rPr>
              <a:pPr defTabSz="462458">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91782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B1A564-F5F9-49EF-B9BD-E4659F99A72B}" type="slidenum">
              <a:rPr lang="en-US" smtClean="0"/>
              <a:t>10</a:t>
            </a:fld>
            <a:endParaRPr lang="en-US"/>
          </a:p>
        </p:txBody>
      </p:sp>
    </p:spTree>
    <p:extLst>
      <p:ext uri="{BB962C8B-B14F-4D97-AF65-F5344CB8AC3E}">
        <p14:creationId xmlns:p14="http://schemas.microsoft.com/office/powerpoint/2010/main" val="1203743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B1A564-F5F9-49EF-B9BD-E4659F99A72B}" type="slidenum">
              <a:rPr lang="en-US" smtClean="0"/>
              <a:t>11</a:t>
            </a:fld>
            <a:endParaRPr lang="en-US"/>
          </a:p>
        </p:txBody>
      </p:sp>
    </p:spTree>
    <p:extLst>
      <p:ext uri="{BB962C8B-B14F-4D97-AF65-F5344CB8AC3E}">
        <p14:creationId xmlns:p14="http://schemas.microsoft.com/office/powerpoint/2010/main" val="1732422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B1A564-F5F9-49EF-B9BD-E4659F99A72B}" type="slidenum">
              <a:rPr lang="en-US" smtClean="0"/>
              <a:t>12</a:t>
            </a:fld>
            <a:endParaRPr lang="en-US"/>
          </a:p>
        </p:txBody>
      </p:sp>
    </p:spTree>
    <p:extLst>
      <p:ext uri="{BB962C8B-B14F-4D97-AF65-F5344CB8AC3E}">
        <p14:creationId xmlns:p14="http://schemas.microsoft.com/office/powerpoint/2010/main" val="4248541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B1A564-F5F9-49EF-B9BD-E4659F99A72B}" type="slidenum">
              <a:rPr lang="en-US" smtClean="0"/>
              <a:t>13</a:t>
            </a:fld>
            <a:endParaRPr lang="en-US"/>
          </a:p>
        </p:txBody>
      </p:sp>
    </p:spTree>
    <p:extLst>
      <p:ext uri="{BB962C8B-B14F-4D97-AF65-F5344CB8AC3E}">
        <p14:creationId xmlns:p14="http://schemas.microsoft.com/office/powerpoint/2010/main" val="559760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B1A564-F5F9-49EF-B9BD-E4659F99A72B}" type="slidenum">
              <a:rPr lang="en-US" smtClean="0"/>
              <a:t>14</a:t>
            </a:fld>
            <a:endParaRPr lang="en-US"/>
          </a:p>
        </p:txBody>
      </p:sp>
    </p:spTree>
    <p:extLst>
      <p:ext uri="{BB962C8B-B14F-4D97-AF65-F5344CB8AC3E}">
        <p14:creationId xmlns:p14="http://schemas.microsoft.com/office/powerpoint/2010/main" val="2252931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B1A564-F5F9-49EF-B9BD-E4659F99A72B}" type="slidenum">
              <a:rPr lang="en-US" smtClean="0"/>
              <a:t>15</a:t>
            </a:fld>
            <a:endParaRPr lang="en-US"/>
          </a:p>
        </p:txBody>
      </p:sp>
    </p:spTree>
    <p:extLst>
      <p:ext uri="{BB962C8B-B14F-4D97-AF65-F5344CB8AC3E}">
        <p14:creationId xmlns:p14="http://schemas.microsoft.com/office/powerpoint/2010/main" val="159135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B1A564-F5F9-49EF-B9BD-E4659F99A72B}" type="slidenum">
              <a:rPr lang="en-US" smtClean="0"/>
              <a:t>16</a:t>
            </a:fld>
            <a:endParaRPr lang="en-US"/>
          </a:p>
        </p:txBody>
      </p:sp>
    </p:spTree>
    <p:extLst>
      <p:ext uri="{BB962C8B-B14F-4D97-AF65-F5344CB8AC3E}">
        <p14:creationId xmlns:p14="http://schemas.microsoft.com/office/powerpoint/2010/main" val="976248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B1A564-F5F9-49EF-B9BD-E4659F99A72B}" type="slidenum">
              <a:rPr lang="en-US" smtClean="0"/>
              <a:t>17</a:t>
            </a:fld>
            <a:endParaRPr lang="en-US"/>
          </a:p>
        </p:txBody>
      </p:sp>
    </p:spTree>
    <p:extLst>
      <p:ext uri="{BB962C8B-B14F-4D97-AF65-F5344CB8AC3E}">
        <p14:creationId xmlns:p14="http://schemas.microsoft.com/office/powerpoint/2010/main" val="1448579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B1A564-F5F9-49EF-B9BD-E4659F99A72B}" type="slidenum">
              <a:rPr lang="en-US" smtClean="0"/>
              <a:t>18</a:t>
            </a:fld>
            <a:endParaRPr lang="en-US"/>
          </a:p>
        </p:txBody>
      </p:sp>
    </p:spTree>
    <p:extLst>
      <p:ext uri="{BB962C8B-B14F-4D97-AF65-F5344CB8AC3E}">
        <p14:creationId xmlns:p14="http://schemas.microsoft.com/office/powerpoint/2010/main" val="115608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B1A564-F5F9-49EF-B9BD-E4659F99A72B}" type="slidenum">
              <a:rPr lang="en-US" smtClean="0"/>
              <a:t>19</a:t>
            </a:fld>
            <a:endParaRPr lang="en-US"/>
          </a:p>
        </p:txBody>
      </p:sp>
    </p:spTree>
    <p:extLst>
      <p:ext uri="{BB962C8B-B14F-4D97-AF65-F5344CB8AC3E}">
        <p14:creationId xmlns:p14="http://schemas.microsoft.com/office/powerpoint/2010/main" val="34505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B1A564-F5F9-49EF-B9BD-E4659F99A72B}" type="slidenum">
              <a:rPr lang="en-US" smtClean="0"/>
              <a:t>2</a:t>
            </a:fld>
            <a:endParaRPr lang="en-US"/>
          </a:p>
        </p:txBody>
      </p:sp>
    </p:spTree>
    <p:extLst>
      <p:ext uri="{BB962C8B-B14F-4D97-AF65-F5344CB8AC3E}">
        <p14:creationId xmlns:p14="http://schemas.microsoft.com/office/powerpoint/2010/main" val="1989236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B1A564-F5F9-49EF-B9BD-E4659F99A72B}" type="slidenum">
              <a:rPr lang="en-US" smtClean="0"/>
              <a:t>20</a:t>
            </a:fld>
            <a:endParaRPr lang="en-US"/>
          </a:p>
        </p:txBody>
      </p:sp>
    </p:spTree>
    <p:extLst>
      <p:ext uri="{BB962C8B-B14F-4D97-AF65-F5344CB8AC3E}">
        <p14:creationId xmlns:p14="http://schemas.microsoft.com/office/powerpoint/2010/main" val="185106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B1A564-F5F9-49EF-B9BD-E4659F99A72B}" type="slidenum">
              <a:rPr lang="en-US" smtClean="0"/>
              <a:t>21</a:t>
            </a:fld>
            <a:endParaRPr lang="en-US"/>
          </a:p>
        </p:txBody>
      </p:sp>
    </p:spTree>
    <p:extLst>
      <p:ext uri="{BB962C8B-B14F-4D97-AF65-F5344CB8AC3E}">
        <p14:creationId xmlns:p14="http://schemas.microsoft.com/office/powerpoint/2010/main" val="1940877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B1A564-F5F9-49EF-B9BD-E4659F99A72B}" type="slidenum">
              <a:rPr lang="en-US" smtClean="0"/>
              <a:t>22</a:t>
            </a:fld>
            <a:endParaRPr lang="en-US"/>
          </a:p>
        </p:txBody>
      </p:sp>
    </p:spTree>
    <p:extLst>
      <p:ext uri="{BB962C8B-B14F-4D97-AF65-F5344CB8AC3E}">
        <p14:creationId xmlns:p14="http://schemas.microsoft.com/office/powerpoint/2010/main" val="2773523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B1A564-F5F9-49EF-B9BD-E4659F99A72B}" type="slidenum">
              <a:rPr lang="en-US" smtClean="0"/>
              <a:t>3</a:t>
            </a:fld>
            <a:endParaRPr lang="en-US"/>
          </a:p>
        </p:txBody>
      </p:sp>
    </p:spTree>
    <p:extLst>
      <p:ext uri="{BB962C8B-B14F-4D97-AF65-F5344CB8AC3E}">
        <p14:creationId xmlns:p14="http://schemas.microsoft.com/office/powerpoint/2010/main" val="1626548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B1A564-F5F9-49EF-B9BD-E4659F99A72B}" type="slidenum">
              <a:rPr lang="en-US" smtClean="0"/>
              <a:t>4</a:t>
            </a:fld>
            <a:endParaRPr lang="en-US"/>
          </a:p>
        </p:txBody>
      </p:sp>
    </p:spTree>
    <p:extLst>
      <p:ext uri="{BB962C8B-B14F-4D97-AF65-F5344CB8AC3E}">
        <p14:creationId xmlns:p14="http://schemas.microsoft.com/office/powerpoint/2010/main" val="3209839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B1A564-F5F9-49EF-B9BD-E4659F99A72B}" type="slidenum">
              <a:rPr lang="en-US" smtClean="0"/>
              <a:t>5</a:t>
            </a:fld>
            <a:endParaRPr lang="en-US"/>
          </a:p>
        </p:txBody>
      </p:sp>
    </p:spTree>
    <p:extLst>
      <p:ext uri="{BB962C8B-B14F-4D97-AF65-F5344CB8AC3E}">
        <p14:creationId xmlns:p14="http://schemas.microsoft.com/office/powerpoint/2010/main" val="295405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B1A564-F5F9-49EF-B9BD-E4659F99A72B}" type="slidenum">
              <a:rPr lang="en-US" smtClean="0"/>
              <a:t>6</a:t>
            </a:fld>
            <a:endParaRPr lang="en-US"/>
          </a:p>
        </p:txBody>
      </p:sp>
    </p:spTree>
    <p:extLst>
      <p:ext uri="{BB962C8B-B14F-4D97-AF65-F5344CB8AC3E}">
        <p14:creationId xmlns:p14="http://schemas.microsoft.com/office/powerpoint/2010/main" val="3109940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B1A564-F5F9-49EF-B9BD-E4659F99A72B}" type="slidenum">
              <a:rPr lang="en-US" smtClean="0"/>
              <a:t>7</a:t>
            </a:fld>
            <a:endParaRPr lang="en-US"/>
          </a:p>
        </p:txBody>
      </p:sp>
    </p:spTree>
    <p:extLst>
      <p:ext uri="{BB962C8B-B14F-4D97-AF65-F5344CB8AC3E}">
        <p14:creationId xmlns:p14="http://schemas.microsoft.com/office/powerpoint/2010/main" val="4070263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6895" y="4444861"/>
            <a:ext cx="5845785" cy="3636705"/>
          </a:xfrm>
        </p:spPr>
        <p:txBody>
          <a:bodyPr/>
          <a:lstStyle/>
          <a:p>
            <a:r>
              <a:rPr lang="en-US" dirty="0"/>
              <a:t>Paul sets forth this great truth in the context of the Second Coming of the Lord Jesus Christ in His Revelation. This morning I want us to consider the first statement that it is a righteous act for God to take revenge on the behalf of His children.</a:t>
            </a:r>
          </a:p>
          <a:p>
            <a:endParaRPr lang="en-US" dirty="0"/>
          </a:p>
          <a:p>
            <a:r>
              <a:rPr lang="en-US" b="1" dirty="0"/>
              <a:t>Note</a:t>
            </a:r>
            <a:r>
              <a:rPr lang="en-US" dirty="0"/>
              <a:t>: Next week we will discuss that event when everything and everyone is judged in the Revelation of Jesus Christ.</a:t>
            </a:r>
          </a:p>
          <a:p>
            <a:endParaRPr lang="en-US" dirty="0"/>
          </a:p>
          <a:p>
            <a:r>
              <a:rPr lang="en-US" b="1" dirty="0"/>
              <a:t>Note</a:t>
            </a:r>
            <a:r>
              <a:rPr lang="en-US" dirty="0"/>
              <a:t>: By Nature we want to take revenge in our hands – Paul tells them to be encourage God will take care of that.</a:t>
            </a:r>
          </a:p>
          <a:p>
            <a:endParaRPr lang="en-US" dirty="0"/>
          </a:p>
          <a:p>
            <a:r>
              <a:rPr lang="en-US" dirty="0"/>
              <a:t>For us it is beyond human reasoning not to seek retribution when we are wrong and hurt.</a:t>
            </a:r>
          </a:p>
          <a:p>
            <a:endParaRPr lang="en-US" dirty="0"/>
          </a:p>
          <a:p>
            <a:r>
              <a:rPr lang="en-US" dirty="0"/>
              <a:t>It is only right to correct injustice committed against us or others; for us Americans it the American way – get even.</a:t>
            </a:r>
          </a:p>
          <a:p>
            <a:r>
              <a:rPr lang="en-US" dirty="0"/>
              <a:t> </a:t>
            </a:r>
          </a:p>
          <a:p>
            <a:r>
              <a:rPr lang="en-US" b="1" dirty="0"/>
              <a:t>Note:</a:t>
            </a:r>
            <a:r>
              <a:rPr lang="en-US" dirty="0"/>
              <a:t> Our whole society is built on that premise – get even – settle the score.</a:t>
            </a:r>
          </a:p>
          <a:p>
            <a:endParaRPr lang="en-US" dirty="0"/>
          </a:p>
          <a:p>
            <a:r>
              <a:rPr lang="en-US" dirty="0"/>
              <a:t>Hollywood has made millions upon millions on the human emotion and desire to get even and take vengeance into own hands.  </a:t>
            </a:r>
          </a:p>
        </p:txBody>
      </p:sp>
      <p:sp>
        <p:nvSpPr>
          <p:cNvPr id="4" name="Slide Number Placeholder 3"/>
          <p:cNvSpPr>
            <a:spLocks noGrp="1"/>
          </p:cNvSpPr>
          <p:nvPr>
            <p:ph type="sldNum" sz="quarter" idx="5"/>
          </p:nvPr>
        </p:nvSpPr>
        <p:spPr/>
        <p:txBody>
          <a:bodyPr/>
          <a:lstStyle/>
          <a:p>
            <a:fld id="{FEB1A564-F5F9-49EF-B9BD-E4659F99A72B}" type="slidenum">
              <a:rPr lang="en-US" smtClean="0"/>
              <a:t>8</a:t>
            </a:fld>
            <a:endParaRPr lang="en-US"/>
          </a:p>
        </p:txBody>
      </p:sp>
    </p:spTree>
    <p:extLst>
      <p:ext uri="{BB962C8B-B14F-4D97-AF65-F5344CB8AC3E}">
        <p14:creationId xmlns:p14="http://schemas.microsoft.com/office/powerpoint/2010/main" val="450400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 Let me illustrate this by looking at the typical movie plot!</a:t>
            </a:r>
          </a:p>
        </p:txBody>
      </p:sp>
      <p:sp>
        <p:nvSpPr>
          <p:cNvPr id="4" name="Slide Number Placeholder 3"/>
          <p:cNvSpPr>
            <a:spLocks noGrp="1"/>
          </p:cNvSpPr>
          <p:nvPr>
            <p:ph type="sldNum" sz="quarter" idx="5"/>
          </p:nvPr>
        </p:nvSpPr>
        <p:spPr/>
        <p:txBody>
          <a:bodyPr/>
          <a:lstStyle/>
          <a:p>
            <a:fld id="{FEB1A564-F5F9-49EF-B9BD-E4659F99A72B}" type="slidenum">
              <a:rPr lang="en-US" smtClean="0"/>
              <a:t>9</a:t>
            </a:fld>
            <a:endParaRPr lang="en-US"/>
          </a:p>
        </p:txBody>
      </p:sp>
    </p:spTree>
    <p:extLst>
      <p:ext uri="{BB962C8B-B14F-4D97-AF65-F5344CB8AC3E}">
        <p14:creationId xmlns:p14="http://schemas.microsoft.com/office/powerpoint/2010/main" val="585248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5952F13-6419-48F6-A52B-270A83881D63}" type="datetimeFigureOut">
              <a:rPr lang="en-US" smtClean="0"/>
              <a:t>10/27/2019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F48341B-C520-4D4B-A733-30E7F2169C4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0380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952F13-6419-48F6-A52B-270A83881D63}"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8341B-C520-4D4B-A733-30E7F2169C47}" type="slidenum">
              <a:rPr lang="en-US" smtClean="0"/>
              <a:t>‹#›</a:t>
            </a:fld>
            <a:endParaRPr lang="en-US"/>
          </a:p>
        </p:txBody>
      </p:sp>
    </p:spTree>
    <p:extLst>
      <p:ext uri="{BB962C8B-B14F-4D97-AF65-F5344CB8AC3E}">
        <p14:creationId xmlns:p14="http://schemas.microsoft.com/office/powerpoint/2010/main" val="2322448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952F13-6419-48F6-A52B-270A83881D63}"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8341B-C520-4D4B-A733-30E7F2169C4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0718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952F13-6419-48F6-A52B-270A83881D63}"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8341B-C520-4D4B-A733-30E7F2169C4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058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952F13-6419-48F6-A52B-270A83881D63}"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8341B-C520-4D4B-A733-30E7F2169C47}" type="slidenum">
              <a:rPr lang="en-US" smtClean="0"/>
              <a:t>‹#›</a:t>
            </a:fld>
            <a:endParaRPr lang="en-US"/>
          </a:p>
        </p:txBody>
      </p:sp>
    </p:spTree>
    <p:extLst>
      <p:ext uri="{BB962C8B-B14F-4D97-AF65-F5344CB8AC3E}">
        <p14:creationId xmlns:p14="http://schemas.microsoft.com/office/powerpoint/2010/main" val="2075881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952F13-6419-48F6-A52B-270A83881D63}"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8341B-C520-4D4B-A733-30E7F2169C4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5988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952F13-6419-48F6-A52B-270A83881D63}"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8341B-C520-4D4B-A733-30E7F2169C4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0198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952F13-6419-48F6-A52B-270A83881D63}"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8341B-C520-4D4B-A733-30E7F2169C4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2660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952F13-6419-48F6-A52B-270A83881D63}"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8341B-C520-4D4B-A733-30E7F2169C4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7961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952F13-6419-48F6-A52B-270A83881D63}"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8341B-C520-4D4B-A733-30E7F2169C47}" type="slidenum">
              <a:rPr lang="en-US" smtClean="0"/>
              <a:t>‹#›</a:t>
            </a:fld>
            <a:endParaRPr lang="en-US"/>
          </a:p>
        </p:txBody>
      </p:sp>
    </p:spTree>
    <p:extLst>
      <p:ext uri="{BB962C8B-B14F-4D97-AF65-F5344CB8AC3E}">
        <p14:creationId xmlns:p14="http://schemas.microsoft.com/office/powerpoint/2010/main" val="139261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952F13-6419-48F6-A52B-270A83881D63}"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8341B-C520-4D4B-A733-30E7F2169C4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5304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952F13-6419-48F6-A52B-270A83881D63}"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8341B-C520-4D4B-A733-30E7F2169C47}" type="slidenum">
              <a:rPr lang="en-US" smtClean="0"/>
              <a:t>‹#›</a:t>
            </a:fld>
            <a:endParaRPr lang="en-US"/>
          </a:p>
        </p:txBody>
      </p:sp>
    </p:spTree>
    <p:extLst>
      <p:ext uri="{BB962C8B-B14F-4D97-AF65-F5344CB8AC3E}">
        <p14:creationId xmlns:p14="http://schemas.microsoft.com/office/powerpoint/2010/main" val="2437154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952F13-6419-48F6-A52B-270A83881D63}" type="datetimeFigureOut">
              <a:rPr lang="en-US" smtClean="0"/>
              <a:t>10/27/2019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48341B-C520-4D4B-A733-30E7F2169C4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0306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952F13-6419-48F6-A52B-270A83881D63}" type="datetimeFigureOut">
              <a:rPr lang="en-US" smtClean="0"/>
              <a:t>10/27/2019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48341B-C520-4D4B-A733-30E7F2169C4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6339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52F13-6419-48F6-A52B-270A83881D63}" type="datetimeFigureOut">
              <a:rPr lang="en-US" smtClean="0"/>
              <a:t>10/27/2019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48341B-C520-4D4B-A733-30E7F2169C47}" type="slidenum">
              <a:rPr lang="en-US" smtClean="0"/>
              <a:t>‹#›</a:t>
            </a:fld>
            <a:endParaRPr lang="en-US"/>
          </a:p>
        </p:txBody>
      </p:sp>
    </p:spTree>
    <p:extLst>
      <p:ext uri="{BB962C8B-B14F-4D97-AF65-F5344CB8AC3E}">
        <p14:creationId xmlns:p14="http://schemas.microsoft.com/office/powerpoint/2010/main" val="364550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952F13-6419-48F6-A52B-270A83881D63}"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8341B-C520-4D4B-A733-30E7F2169C4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2364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952F13-6419-48F6-A52B-270A83881D63}"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8341B-C520-4D4B-A733-30E7F2169C47}" type="slidenum">
              <a:rPr lang="en-US" smtClean="0"/>
              <a:t>‹#›</a:t>
            </a:fld>
            <a:endParaRPr lang="en-US"/>
          </a:p>
        </p:txBody>
      </p:sp>
    </p:spTree>
    <p:extLst>
      <p:ext uri="{BB962C8B-B14F-4D97-AF65-F5344CB8AC3E}">
        <p14:creationId xmlns:p14="http://schemas.microsoft.com/office/powerpoint/2010/main" val="1564717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5952F13-6419-48F6-A52B-270A83881D63}" type="datetimeFigureOut">
              <a:rPr lang="en-US" smtClean="0"/>
              <a:t>10/27/2019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48341B-C520-4D4B-A733-30E7F2169C47}" type="slidenum">
              <a:rPr lang="en-US" smtClean="0"/>
              <a:t>‹#›</a:t>
            </a:fld>
            <a:endParaRPr lang="en-US"/>
          </a:p>
        </p:txBody>
      </p:sp>
    </p:spTree>
    <p:extLst>
      <p:ext uri="{BB962C8B-B14F-4D97-AF65-F5344CB8AC3E}">
        <p14:creationId xmlns:p14="http://schemas.microsoft.com/office/powerpoint/2010/main" val="2096846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E58A-EAD0-4338-B9A7-0D885F812CFE}"/>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F159A5F-FC69-4257-B53A-498B7EC7151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A5125CC-C0D3-4425-BC44-7FB514C54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741" y="848738"/>
            <a:ext cx="9548518" cy="507585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554751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8B96-AE3F-4E7F-ABFC-215E98B33648}"/>
              </a:ext>
            </a:extLst>
          </p:cNvPr>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What Did Christ Teach about Retribution:</a:t>
            </a:r>
          </a:p>
        </p:txBody>
      </p:sp>
      <p:sp>
        <p:nvSpPr>
          <p:cNvPr id="3" name="Content Placeholder 2">
            <a:extLst>
              <a:ext uri="{FF2B5EF4-FFF2-40B4-BE49-F238E27FC236}">
                <a16:creationId xmlns:a16="http://schemas.microsoft.com/office/drawing/2014/main" id="{AFD906BA-810D-4E95-ACDD-159F7D73BB44}"/>
              </a:ext>
            </a:extLst>
          </p:cNvPr>
          <p:cNvSpPr>
            <a:spLocks noGrp="1"/>
          </p:cNvSpPr>
          <p:nvPr>
            <p:ph idx="1"/>
          </p:nvPr>
        </p:nvSpPr>
        <p:spPr>
          <a:xfrm>
            <a:off x="774441" y="2444620"/>
            <a:ext cx="10636898" cy="3676262"/>
          </a:xfrm>
          <a:solidFill>
            <a:schemeClr val="tx1"/>
          </a:solidFill>
        </p:spPr>
        <p:txBody>
          <a:bodyPr>
            <a:noAutofit/>
          </a:bodyPr>
          <a:lstStyle/>
          <a:p>
            <a:pPr marL="0" indent="0">
              <a:buNone/>
            </a:pPr>
            <a:r>
              <a:rPr lang="en-US" sz="4000" b="1" dirty="0">
                <a:solidFill>
                  <a:schemeClr val="bg1"/>
                </a:solidFill>
              </a:rPr>
              <a:t>Matthew 5:38-48 – </a:t>
            </a:r>
            <a:r>
              <a:rPr lang="en-US" sz="4000" b="1" dirty="0">
                <a:solidFill>
                  <a:schemeClr val="bg1"/>
                </a:solidFill>
                <a:effectLst>
                  <a:outerShdw blurRad="38100" dist="38100" dir="2700000" algn="tl">
                    <a:srgbClr val="000000">
                      <a:alpha val="43137"/>
                    </a:srgbClr>
                  </a:outerShdw>
                </a:effectLst>
              </a:rPr>
              <a:t>Ye have heard that it hath been said, An eye for an eye, and a tooth for a tooth: </a:t>
            </a:r>
            <a:br>
              <a:rPr lang="en-US" sz="4000" b="1" dirty="0">
                <a:solidFill>
                  <a:schemeClr val="bg1"/>
                </a:solidFill>
                <a:effectLst>
                  <a:outerShdw blurRad="38100" dist="38100" dir="2700000" algn="tl">
                    <a:srgbClr val="000000">
                      <a:alpha val="43137"/>
                    </a:srgbClr>
                  </a:outerShdw>
                </a:effectLst>
              </a:rPr>
            </a:br>
            <a:r>
              <a:rPr lang="en-US" sz="4000" b="1" baseline="30000" dirty="0">
                <a:solidFill>
                  <a:schemeClr val="bg1"/>
                </a:solidFill>
                <a:effectLst>
                  <a:outerShdw blurRad="38100" dist="38100" dir="2700000" algn="tl">
                    <a:srgbClr val="000000">
                      <a:alpha val="43137"/>
                    </a:srgbClr>
                  </a:outerShdw>
                </a:effectLst>
              </a:rPr>
              <a:t>39 </a:t>
            </a:r>
            <a:r>
              <a:rPr lang="en-US" sz="4000" b="1" dirty="0">
                <a:solidFill>
                  <a:schemeClr val="bg1"/>
                </a:solidFill>
                <a:effectLst>
                  <a:outerShdw blurRad="38100" dist="38100" dir="2700000" algn="tl">
                    <a:srgbClr val="000000">
                      <a:alpha val="43137"/>
                    </a:srgbClr>
                  </a:outerShdw>
                </a:effectLst>
              </a:rPr>
              <a:t> But I say unto you, That ye resist not evil: but whosoever shall smite thee on thy right cheek, turn to him the other also. </a:t>
            </a:r>
            <a:br>
              <a:rPr lang="en-US" sz="4000" b="1" dirty="0">
                <a:effectLst>
                  <a:outerShdw blurRad="38100" dist="38100" dir="2700000" algn="tl">
                    <a:srgbClr val="000000">
                      <a:alpha val="43137"/>
                    </a:srgbClr>
                  </a:outerShdw>
                </a:effectLst>
              </a:rPr>
            </a:b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2897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66F6C8-F378-4B71-8B35-F878FB6C0D3B}"/>
              </a:ext>
            </a:extLst>
          </p:cNvPr>
          <p:cNvSpPr txBox="1"/>
          <p:nvPr/>
        </p:nvSpPr>
        <p:spPr>
          <a:xfrm>
            <a:off x="763555" y="1720840"/>
            <a:ext cx="10664890" cy="3416320"/>
          </a:xfrm>
          <a:prstGeom prst="rect">
            <a:avLst/>
          </a:prstGeom>
          <a:solidFill>
            <a:schemeClr val="tx1"/>
          </a:solidFill>
        </p:spPr>
        <p:txBody>
          <a:bodyPr wrap="square" rtlCol="0">
            <a:spAutoFit/>
          </a:bodyPr>
          <a:lstStyle/>
          <a:p>
            <a:r>
              <a:rPr lang="en-US" sz="3600" b="1" baseline="30000" dirty="0">
                <a:solidFill>
                  <a:schemeClr val="bg1"/>
                </a:solidFill>
                <a:effectLst>
                  <a:outerShdw blurRad="38100" dist="38100" dir="2700000" algn="tl">
                    <a:srgbClr val="000000">
                      <a:alpha val="43137"/>
                    </a:srgbClr>
                  </a:outerShdw>
                </a:effectLst>
              </a:rPr>
              <a:t>40 </a:t>
            </a:r>
            <a:r>
              <a:rPr lang="en-US" sz="3600" b="1" dirty="0">
                <a:solidFill>
                  <a:schemeClr val="bg1"/>
                </a:solidFill>
                <a:effectLst>
                  <a:outerShdw blurRad="38100" dist="38100" dir="2700000" algn="tl">
                    <a:srgbClr val="000000">
                      <a:alpha val="43137"/>
                    </a:srgbClr>
                  </a:outerShdw>
                </a:effectLst>
              </a:rPr>
              <a:t> And if any man will sue thee at the law, and take away thy coat, let him have </a:t>
            </a:r>
            <a:r>
              <a:rPr lang="en-US" sz="3600" b="1" i="1" dirty="0">
                <a:solidFill>
                  <a:schemeClr val="bg1"/>
                </a:solidFill>
                <a:effectLst>
                  <a:outerShdw blurRad="38100" dist="38100" dir="2700000" algn="tl">
                    <a:srgbClr val="000000">
                      <a:alpha val="43137"/>
                    </a:srgbClr>
                  </a:outerShdw>
                </a:effectLst>
              </a:rPr>
              <a:t>thy</a:t>
            </a:r>
            <a:r>
              <a:rPr lang="en-US" sz="3600" b="1" dirty="0">
                <a:solidFill>
                  <a:schemeClr val="bg1"/>
                </a:solidFill>
                <a:effectLst>
                  <a:outerShdw blurRad="38100" dist="38100" dir="2700000" algn="tl">
                    <a:srgbClr val="000000">
                      <a:alpha val="43137"/>
                    </a:srgbClr>
                  </a:outerShdw>
                </a:effectLst>
              </a:rPr>
              <a:t> </a:t>
            </a:r>
            <a:r>
              <a:rPr lang="en-US" sz="3600" b="1" dirty="0" err="1">
                <a:solidFill>
                  <a:schemeClr val="bg1"/>
                </a:solidFill>
                <a:effectLst>
                  <a:outerShdw blurRad="38100" dist="38100" dir="2700000" algn="tl">
                    <a:srgbClr val="000000">
                      <a:alpha val="43137"/>
                    </a:srgbClr>
                  </a:outerShdw>
                </a:effectLst>
              </a:rPr>
              <a:t>cloke</a:t>
            </a:r>
            <a:r>
              <a:rPr lang="en-US" sz="3600" b="1" dirty="0">
                <a:solidFill>
                  <a:schemeClr val="bg1"/>
                </a:solidFill>
                <a:effectLst>
                  <a:outerShdw blurRad="38100" dist="38100" dir="2700000" algn="tl">
                    <a:srgbClr val="000000">
                      <a:alpha val="43137"/>
                    </a:srgbClr>
                  </a:outerShdw>
                </a:effectLst>
              </a:rPr>
              <a:t> also.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41 </a:t>
            </a:r>
            <a:r>
              <a:rPr lang="en-US" sz="3600" b="1" dirty="0">
                <a:solidFill>
                  <a:schemeClr val="bg1"/>
                </a:solidFill>
                <a:effectLst>
                  <a:outerShdw blurRad="38100" dist="38100" dir="2700000" algn="tl">
                    <a:srgbClr val="000000">
                      <a:alpha val="43137"/>
                    </a:srgbClr>
                  </a:outerShdw>
                </a:effectLst>
              </a:rPr>
              <a:t> And whosoever shall compel thee to go a mile, go with him twain.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42 </a:t>
            </a:r>
            <a:r>
              <a:rPr lang="en-US" sz="3600" b="1" dirty="0">
                <a:solidFill>
                  <a:schemeClr val="bg1"/>
                </a:solidFill>
                <a:effectLst>
                  <a:outerShdw blurRad="38100" dist="38100" dir="2700000" algn="tl">
                    <a:srgbClr val="000000">
                      <a:alpha val="43137"/>
                    </a:srgbClr>
                  </a:outerShdw>
                </a:effectLst>
              </a:rPr>
              <a:t> Give to him that </a:t>
            </a:r>
            <a:r>
              <a:rPr lang="en-US" sz="3600" b="1" dirty="0" err="1">
                <a:solidFill>
                  <a:schemeClr val="bg1"/>
                </a:solidFill>
                <a:effectLst>
                  <a:outerShdw blurRad="38100" dist="38100" dir="2700000" algn="tl">
                    <a:srgbClr val="000000">
                      <a:alpha val="43137"/>
                    </a:srgbClr>
                  </a:outerShdw>
                </a:effectLst>
              </a:rPr>
              <a:t>asketh</a:t>
            </a:r>
            <a:r>
              <a:rPr lang="en-US" sz="3600" b="1" dirty="0">
                <a:solidFill>
                  <a:schemeClr val="bg1"/>
                </a:solidFill>
                <a:effectLst>
                  <a:outerShdw blurRad="38100" dist="38100" dir="2700000" algn="tl">
                    <a:srgbClr val="000000">
                      <a:alpha val="43137"/>
                    </a:srgbClr>
                  </a:outerShdw>
                </a:effectLst>
              </a:rPr>
              <a:t> thee, and from him that would borrow of thee turn not thou away. </a:t>
            </a:r>
          </a:p>
        </p:txBody>
      </p:sp>
    </p:spTree>
    <p:extLst>
      <p:ext uri="{BB962C8B-B14F-4D97-AF65-F5344CB8AC3E}">
        <p14:creationId xmlns:p14="http://schemas.microsoft.com/office/powerpoint/2010/main" val="1453735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9F28F4-4911-4F38-B061-4655B0EA78F2}"/>
              </a:ext>
            </a:extLst>
          </p:cNvPr>
          <p:cNvSpPr txBox="1"/>
          <p:nvPr/>
        </p:nvSpPr>
        <p:spPr>
          <a:xfrm>
            <a:off x="707571" y="1530108"/>
            <a:ext cx="10776857" cy="3970318"/>
          </a:xfrm>
          <a:prstGeom prst="rect">
            <a:avLst/>
          </a:prstGeom>
          <a:solidFill>
            <a:schemeClr val="tx1"/>
          </a:solidFill>
        </p:spPr>
        <p:txBody>
          <a:bodyPr wrap="square" rtlCol="0">
            <a:spAutoFit/>
          </a:bodyPr>
          <a:lstStyle/>
          <a:p>
            <a:r>
              <a:rPr lang="en-US" sz="3600" b="1" baseline="30000" dirty="0">
                <a:solidFill>
                  <a:schemeClr val="bg1"/>
                </a:solidFill>
              </a:rPr>
              <a:t>43 </a:t>
            </a:r>
            <a:r>
              <a:rPr lang="en-US" sz="3600" b="1" dirty="0">
                <a:solidFill>
                  <a:schemeClr val="bg1"/>
                </a:solidFill>
              </a:rPr>
              <a:t> Ye have heard that it hath been said, Thou shalt love thy </a:t>
            </a:r>
            <a:r>
              <a:rPr lang="en-US" sz="3600" b="1" dirty="0" err="1">
                <a:solidFill>
                  <a:schemeClr val="bg1"/>
                </a:solidFill>
              </a:rPr>
              <a:t>neighbour</a:t>
            </a:r>
            <a:r>
              <a:rPr lang="en-US" sz="3600" b="1" dirty="0">
                <a:solidFill>
                  <a:schemeClr val="bg1"/>
                </a:solidFill>
              </a:rPr>
              <a:t>, and hate thine enemy. </a:t>
            </a:r>
            <a:br>
              <a:rPr lang="en-US" sz="3600" b="1" dirty="0">
                <a:solidFill>
                  <a:schemeClr val="bg1"/>
                </a:solidFill>
              </a:rPr>
            </a:br>
            <a:r>
              <a:rPr lang="en-US" sz="3600" b="1" baseline="30000" dirty="0">
                <a:solidFill>
                  <a:schemeClr val="bg1"/>
                </a:solidFill>
              </a:rPr>
              <a:t>44 </a:t>
            </a:r>
            <a:r>
              <a:rPr lang="en-US" sz="3600" b="1" dirty="0">
                <a:solidFill>
                  <a:schemeClr val="bg1"/>
                </a:solidFill>
              </a:rPr>
              <a:t> But I say unto you, Love your enemies, bless them that curse you, do good to them that hate you, and pray for them which despitefully use you, and persecute you; </a:t>
            </a:r>
            <a:br>
              <a:rPr lang="en-US" sz="3600" b="1" dirty="0">
                <a:solidFill>
                  <a:schemeClr val="bg1"/>
                </a:solidFill>
              </a:rPr>
            </a:br>
            <a:endParaRPr lang="en-US" sz="3600" b="1" dirty="0">
              <a:solidFill>
                <a:schemeClr val="bg1"/>
              </a:solidFill>
            </a:endParaRPr>
          </a:p>
        </p:txBody>
      </p:sp>
    </p:spTree>
    <p:extLst>
      <p:ext uri="{BB962C8B-B14F-4D97-AF65-F5344CB8AC3E}">
        <p14:creationId xmlns:p14="http://schemas.microsoft.com/office/powerpoint/2010/main" val="3490036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888FFF-41BB-4135-9DFF-9B0364422F23}"/>
              </a:ext>
            </a:extLst>
          </p:cNvPr>
          <p:cNvSpPr txBox="1"/>
          <p:nvPr/>
        </p:nvSpPr>
        <p:spPr>
          <a:xfrm>
            <a:off x="746449" y="1720840"/>
            <a:ext cx="10702212" cy="3416320"/>
          </a:xfrm>
          <a:prstGeom prst="rect">
            <a:avLst/>
          </a:prstGeom>
          <a:solidFill>
            <a:schemeClr val="tx1"/>
          </a:solidFill>
        </p:spPr>
        <p:txBody>
          <a:bodyPr wrap="square" rtlCol="0">
            <a:spAutoFit/>
          </a:bodyPr>
          <a:lstStyle/>
          <a:p>
            <a:r>
              <a:rPr lang="en-US" sz="3600" b="1" baseline="30000" dirty="0">
                <a:solidFill>
                  <a:schemeClr val="bg1"/>
                </a:solidFill>
                <a:effectLst>
                  <a:outerShdw blurRad="38100" dist="38100" dir="2700000" algn="tl">
                    <a:srgbClr val="000000">
                      <a:alpha val="43137"/>
                    </a:srgbClr>
                  </a:outerShdw>
                </a:effectLst>
              </a:rPr>
              <a:t>45 </a:t>
            </a:r>
            <a:r>
              <a:rPr lang="en-US" sz="3600" b="1" dirty="0">
                <a:solidFill>
                  <a:schemeClr val="bg1"/>
                </a:solidFill>
                <a:effectLst>
                  <a:outerShdw blurRad="38100" dist="38100" dir="2700000" algn="tl">
                    <a:srgbClr val="000000">
                      <a:alpha val="43137"/>
                    </a:srgbClr>
                  </a:outerShdw>
                </a:effectLst>
              </a:rPr>
              <a:t> That ye may be the children of your Father which is in heaven: for he </a:t>
            </a:r>
            <a:r>
              <a:rPr lang="en-US" sz="3600" b="1" dirty="0" err="1">
                <a:solidFill>
                  <a:schemeClr val="bg1"/>
                </a:solidFill>
                <a:effectLst>
                  <a:outerShdw blurRad="38100" dist="38100" dir="2700000" algn="tl">
                    <a:srgbClr val="000000">
                      <a:alpha val="43137"/>
                    </a:srgbClr>
                  </a:outerShdw>
                </a:effectLst>
              </a:rPr>
              <a:t>maketh</a:t>
            </a:r>
            <a:r>
              <a:rPr lang="en-US" sz="3600" b="1" dirty="0">
                <a:solidFill>
                  <a:schemeClr val="bg1"/>
                </a:solidFill>
                <a:effectLst>
                  <a:outerShdw blurRad="38100" dist="38100" dir="2700000" algn="tl">
                    <a:srgbClr val="000000">
                      <a:alpha val="43137"/>
                    </a:srgbClr>
                  </a:outerShdw>
                </a:effectLst>
              </a:rPr>
              <a:t> his sun to rise on the evil and on the good, and </a:t>
            </a:r>
            <a:r>
              <a:rPr lang="en-US" sz="3600" b="1" dirty="0" err="1">
                <a:solidFill>
                  <a:schemeClr val="bg1"/>
                </a:solidFill>
                <a:effectLst>
                  <a:outerShdw blurRad="38100" dist="38100" dir="2700000" algn="tl">
                    <a:srgbClr val="000000">
                      <a:alpha val="43137"/>
                    </a:srgbClr>
                  </a:outerShdw>
                </a:effectLst>
              </a:rPr>
              <a:t>sendeth</a:t>
            </a:r>
            <a:r>
              <a:rPr lang="en-US" sz="3600" b="1" dirty="0">
                <a:solidFill>
                  <a:schemeClr val="bg1"/>
                </a:solidFill>
                <a:effectLst>
                  <a:outerShdw blurRad="38100" dist="38100" dir="2700000" algn="tl">
                    <a:srgbClr val="000000">
                      <a:alpha val="43137"/>
                    </a:srgbClr>
                  </a:outerShdw>
                </a:effectLst>
              </a:rPr>
              <a:t> rain on the just and on the unjust.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46 </a:t>
            </a:r>
            <a:r>
              <a:rPr lang="en-US" sz="3600" b="1" dirty="0">
                <a:solidFill>
                  <a:schemeClr val="bg1"/>
                </a:solidFill>
                <a:effectLst>
                  <a:outerShdw blurRad="38100" dist="38100" dir="2700000" algn="tl">
                    <a:srgbClr val="000000">
                      <a:alpha val="43137"/>
                    </a:srgbClr>
                  </a:outerShdw>
                </a:effectLst>
              </a:rPr>
              <a:t> For if ye love them which love you, what reward have ye? do not even the publicans the same?</a:t>
            </a:r>
          </a:p>
        </p:txBody>
      </p:sp>
    </p:spTree>
    <p:extLst>
      <p:ext uri="{BB962C8B-B14F-4D97-AF65-F5344CB8AC3E}">
        <p14:creationId xmlns:p14="http://schemas.microsoft.com/office/powerpoint/2010/main" val="453040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8E0F52-A745-42EF-BFAB-29FEA7CE7860}"/>
              </a:ext>
            </a:extLst>
          </p:cNvPr>
          <p:cNvSpPr txBox="1"/>
          <p:nvPr/>
        </p:nvSpPr>
        <p:spPr>
          <a:xfrm>
            <a:off x="749559" y="2085391"/>
            <a:ext cx="10692882" cy="3170099"/>
          </a:xfrm>
          <a:prstGeom prst="rect">
            <a:avLst/>
          </a:prstGeom>
          <a:solidFill>
            <a:schemeClr val="tx1"/>
          </a:solidFill>
          <a:ln>
            <a:solidFill>
              <a:schemeClr val="accent1"/>
            </a:solidFill>
          </a:ln>
        </p:spPr>
        <p:txBody>
          <a:bodyPr wrap="square" rtlCol="0">
            <a:spAutoFit/>
          </a:bodyPr>
          <a:lstStyle/>
          <a:p>
            <a:r>
              <a:rPr lang="en-US" sz="4000" b="1" baseline="30000" dirty="0">
                <a:solidFill>
                  <a:schemeClr val="bg1"/>
                </a:solidFill>
                <a:effectLst>
                  <a:outerShdw blurRad="38100" dist="38100" dir="2700000" algn="tl">
                    <a:srgbClr val="000000">
                      <a:alpha val="43137"/>
                    </a:srgbClr>
                  </a:outerShdw>
                </a:effectLst>
              </a:rPr>
              <a:t>47 </a:t>
            </a:r>
            <a:r>
              <a:rPr lang="en-US" sz="4000" b="1" dirty="0">
                <a:solidFill>
                  <a:schemeClr val="bg1"/>
                </a:solidFill>
                <a:effectLst>
                  <a:outerShdw blurRad="38100" dist="38100" dir="2700000" algn="tl">
                    <a:srgbClr val="000000">
                      <a:alpha val="43137"/>
                    </a:srgbClr>
                  </a:outerShdw>
                </a:effectLst>
              </a:rPr>
              <a:t> And if ye salute your brethren only, what do ye more </a:t>
            </a:r>
            <a:r>
              <a:rPr lang="en-US" sz="4000" b="1" i="1" dirty="0">
                <a:solidFill>
                  <a:schemeClr val="bg1"/>
                </a:solidFill>
                <a:effectLst>
                  <a:outerShdw blurRad="38100" dist="38100" dir="2700000" algn="tl">
                    <a:srgbClr val="000000">
                      <a:alpha val="43137"/>
                    </a:srgbClr>
                  </a:outerShdw>
                </a:effectLst>
              </a:rPr>
              <a:t>than others</a:t>
            </a:r>
            <a:r>
              <a:rPr lang="en-US" sz="4000" b="1" dirty="0">
                <a:solidFill>
                  <a:schemeClr val="bg1"/>
                </a:solidFill>
                <a:effectLst>
                  <a:outerShdw blurRad="38100" dist="38100" dir="2700000" algn="tl">
                    <a:srgbClr val="000000">
                      <a:alpha val="43137"/>
                    </a:srgbClr>
                  </a:outerShdw>
                </a:effectLst>
              </a:rPr>
              <a:t>? do not even the publicans so? </a:t>
            </a:r>
            <a:br>
              <a:rPr lang="en-US" sz="4000" b="1" dirty="0">
                <a:solidFill>
                  <a:schemeClr val="bg1"/>
                </a:solidFill>
                <a:effectLst>
                  <a:outerShdw blurRad="38100" dist="38100" dir="2700000" algn="tl">
                    <a:srgbClr val="000000">
                      <a:alpha val="43137"/>
                    </a:srgbClr>
                  </a:outerShdw>
                </a:effectLst>
              </a:rPr>
            </a:br>
            <a:r>
              <a:rPr lang="en-US" sz="4000" b="1" baseline="30000" dirty="0">
                <a:solidFill>
                  <a:schemeClr val="bg1"/>
                </a:solidFill>
                <a:effectLst>
                  <a:outerShdw blurRad="38100" dist="38100" dir="2700000" algn="tl">
                    <a:srgbClr val="000000">
                      <a:alpha val="43137"/>
                    </a:srgbClr>
                  </a:outerShdw>
                </a:effectLst>
              </a:rPr>
              <a:t>48 </a:t>
            </a:r>
            <a:r>
              <a:rPr lang="en-US" sz="4000" b="1" dirty="0">
                <a:solidFill>
                  <a:schemeClr val="bg1"/>
                </a:solidFill>
                <a:effectLst>
                  <a:outerShdw blurRad="38100" dist="38100" dir="2700000" algn="tl">
                    <a:srgbClr val="000000">
                      <a:alpha val="43137"/>
                    </a:srgbClr>
                  </a:outerShdw>
                </a:effectLst>
              </a:rPr>
              <a:t> Be ye therefore perfect, even as your Father which is in heaven is perfect.</a:t>
            </a:r>
          </a:p>
        </p:txBody>
      </p:sp>
    </p:spTree>
    <p:extLst>
      <p:ext uri="{BB962C8B-B14F-4D97-AF65-F5344CB8AC3E}">
        <p14:creationId xmlns:p14="http://schemas.microsoft.com/office/powerpoint/2010/main" val="1307952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A6A0C-4B2B-437F-A1DB-3C461FF778E2}"/>
              </a:ext>
            </a:extLst>
          </p:cNvPr>
          <p:cNvSpPr txBox="1"/>
          <p:nvPr/>
        </p:nvSpPr>
        <p:spPr>
          <a:xfrm>
            <a:off x="768220" y="2379307"/>
            <a:ext cx="10689771" cy="2308324"/>
          </a:xfrm>
          <a:prstGeom prst="rect">
            <a:avLst/>
          </a:prstGeom>
          <a:solidFill>
            <a:schemeClr val="tx1"/>
          </a:solid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John 18:11 – Then said Jesus unto Peter, Put up thy sword into the sheath: the cup which my Father hath given me, shall I not drink it? </a:t>
            </a:r>
            <a:br>
              <a:rPr lang="en-US" sz="3600" b="1" dirty="0">
                <a:solidFill>
                  <a:schemeClr val="bg1"/>
                </a:solidFill>
                <a:effectLst>
                  <a:outerShdw blurRad="38100" dist="38100" dir="2700000" algn="tl">
                    <a:srgbClr val="000000">
                      <a:alpha val="43137"/>
                    </a:srgbClr>
                  </a:outerShdw>
                </a:effectLst>
              </a:rPr>
            </a:b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5400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35CBF-B9DA-4A67-AB2D-5A650FF64FF0}"/>
              </a:ext>
            </a:extLst>
          </p:cNvPr>
          <p:cNvSpPr>
            <a:spLocks noGrp="1"/>
          </p:cNvSpPr>
          <p:nvPr>
            <p:ph type="title"/>
          </p:nvPr>
        </p:nvSpPr>
        <p:spPr/>
        <p:txBody>
          <a:bodyPr/>
          <a:lstStyle/>
          <a:p>
            <a:r>
              <a:rPr lang="en-US" b="1" dirty="0"/>
              <a:t>What did Paul teach about Retribution? </a:t>
            </a:r>
          </a:p>
        </p:txBody>
      </p:sp>
      <p:sp>
        <p:nvSpPr>
          <p:cNvPr id="3" name="Content Placeholder 2">
            <a:extLst>
              <a:ext uri="{FF2B5EF4-FFF2-40B4-BE49-F238E27FC236}">
                <a16:creationId xmlns:a16="http://schemas.microsoft.com/office/drawing/2014/main" id="{34B56E0F-FD03-4F8B-ACC6-4E9B5D9DACA0}"/>
              </a:ext>
            </a:extLst>
          </p:cNvPr>
          <p:cNvSpPr>
            <a:spLocks noGrp="1"/>
          </p:cNvSpPr>
          <p:nvPr>
            <p:ph idx="1"/>
          </p:nvPr>
        </p:nvSpPr>
        <p:spPr>
          <a:xfrm>
            <a:off x="1295401" y="2556931"/>
            <a:ext cx="9601196" cy="3638595"/>
          </a:xfrm>
          <a:solidFill>
            <a:schemeClr val="tx1"/>
          </a:solidFill>
        </p:spPr>
        <p:txBody>
          <a:bodyPr>
            <a:normAutofit fontScale="92500" lnSpcReduction="10000"/>
          </a:bodyPr>
          <a:lstStyle/>
          <a:p>
            <a:pPr marL="0" indent="0">
              <a:buNone/>
            </a:pPr>
            <a:r>
              <a:rPr lang="en-US" sz="3900" b="1" dirty="0">
                <a:solidFill>
                  <a:srgbClr val="FFFF00"/>
                </a:solidFill>
                <a:effectLst>
                  <a:outerShdw blurRad="38100" dist="38100" dir="2700000" algn="tl">
                    <a:srgbClr val="000000">
                      <a:alpha val="43137"/>
                    </a:srgbClr>
                  </a:outerShdw>
                </a:effectLst>
              </a:rPr>
              <a:t>Romans 12:14 </a:t>
            </a:r>
            <a:r>
              <a:rPr lang="en-US" sz="3900" b="1" dirty="0">
                <a:effectLst>
                  <a:outerShdw blurRad="38100" dist="38100" dir="2700000" algn="tl">
                    <a:srgbClr val="000000">
                      <a:alpha val="43137"/>
                    </a:srgbClr>
                  </a:outerShdw>
                </a:effectLst>
              </a:rPr>
              <a:t>– </a:t>
            </a:r>
            <a:r>
              <a:rPr lang="en-US" sz="3900" b="1" dirty="0">
                <a:solidFill>
                  <a:schemeClr val="bg1"/>
                </a:solidFill>
                <a:effectLst>
                  <a:outerShdw blurRad="38100" dist="38100" dir="2700000" algn="tl">
                    <a:srgbClr val="000000">
                      <a:alpha val="43137"/>
                    </a:srgbClr>
                  </a:outerShdw>
                </a:effectLst>
              </a:rPr>
              <a:t>Bless them which persecute you: bless, and curse not. </a:t>
            </a:r>
          </a:p>
          <a:p>
            <a:pPr marL="0" indent="0">
              <a:buNone/>
            </a:pPr>
            <a:r>
              <a:rPr lang="en-US" sz="3900" b="1" dirty="0">
                <a:solidFill>
                  <a:srgbClr val="FFFF00"/>
                </a:solidFill>
                <a:effectLst>
                  <a:outerShdw blurRad="38100" dist="38100" dir="2700000" algn="tl">
                    <a:srgbClr val="000000">
                      <a:alpha val="43137"/>
                    </a:srgbClr>
                  </a:outerShdw>
                </a:effectLst>
              </a:rPr>
              <a:t>Romans 12:17 </a:t>
            </a:r>
            <a:r>
              <a:rPr lang="en-US" sz="3900" b="1" dirty="0">
                <a:solidFill>
                  <a:schemeClr val="bg1"/>
                </a:solidFill>
                <a:effectLst>
                  <a:outerShdw blurRad="38100" dist="38100" dir="2700000" algn="tl">
                    <a:srgbClr val="000000">
                      <a:alpha val="43137"/>
                    </a:srgbClr>
                  </a:outerShdw>
                </a:effectLst>
              </a:rPr>
              <a:t>– Recompense (pay back) to no man evil for evil. Provide things honest in the sight of all men. </a:t>
            </a:r>
            <a:br>
              <a:rPr lang="en-US" sz="3900" b="1" dirty="0">
                <a:solidFill>
                  <a:schemeClr val="bg1"/>
                </a:solidFill>
                <a:effectLst>
                  <a:outerShdw blurRad="38100" dist="38100" dir="2700000" algn="tl">
                    <a:srgbClr val="000000">
                      <a:alpha val="43137"/>
                    </a:srgbClr>
                  </a:outerShdw>
                </a:effectLst>
              </a:rPr>
            </a:br>
            <a:br>
              <a:rPr lang="en-US" dirty="0"/>
            </a:br>
            <a:endParaRPr lang="en-US" dirty="0"/>
          </a:p>
        </p:txBody>
      </p:sp>
    </p:spTree>
    <p:extLst>
      <p:ext uri="{BB962C8B-B14F-4D97-AF65-F5344CB8AC3E}">
        <p14:creationId xmlns:p14="http://schemas.microsoft.com/office/powerpoint/2010/main" val="148764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E9B34B-4725-488E-A48F-997FDB930DD1}"/>
              </a:ext>
            </a:extLst>
          </p:cNvPr>
          <p:cNvSpPr>
            <a:spLocks noGrp="1"/>
          </p:cNvSpPr>
          <p:nvPr>
            <p:ph idx="1"/>
          </p:nvPr>
        </p:nvSpPr>
        <p:spPr>
          <a:xfrm>
            <a:off x="1315615" y="2556932"/>
            <a:ext cx="9580981" cy="3318936"/>
          </a:xfrm>
          <a:solidFill>
            <a:schemeClr val="tx1"/>
          </a:solidFill>
        </p:spPr>
        <p:txBody>
          <a:bodyPr>
            <a:normAutofit/>
          </a:bodyPr>
          <a:lstStyle/>
          <a:p>
            <a:pPr marL="0" indent="0">
              <a:buNone/>
            </a:pPr>
            <a:r>
              <a:rPr lang="en-US" sz="3600" b="1" dirty="0">
                <a:solidFill>
                  <a:srgbClr val="FFFF00"/>
                </a:solidFill>
                <a:effectLst>
                  <a:outerShdw blurRad="38100" dist="38100" dir="2700000" algn="tl">
                    <a:srgbClr val="000000">
                      <a:alpha val="43137"/>
                    </a:srgbClr>
                  </a:outerShdw>
                </a:effectLst>
              </a:rPr>
              <a:t>Romans 12:19 </a:t>
            </a:r>
            <a:r>
              <a:rPr lang="en-US" sz="3600" b="1" dirty="0">
                <a:solidFill>
                  <a:schemeClr val="bg1"/>
                </a:solidFill>
                <a:effectLst>
                  <a:outerShdw blurRad="38100" dist="38100" dir="2700000" algn="tl">
                    <a:srgbClr val="000000">
                      <a:alpha val="43137"/>
                    </a:srgbClr>
                  </a:outerShdw>
                </a:effectLst>
              </a:rPr>
              <a:t>– Beloved, do not avenge yourselves, but </a:t>
            </a:r>
            <a:r>
              <a:rPr lang="en-US" sz="3600" b="1" i="1" dirty="0">
                <a:solidFill>
                  <a:schemeClr val="bg1"/>
                </a:solidFill>
                <a:effectLst>
                  <a:outerShdw blurRad="38100" dist="38100" dir="2700000" algn="tl">
                    <a:srgbClr val="000000">
                      <a:alpha val="43137"/>
                    </a:srgbClr>
                  </a:outerShdw>
                </a:effectLst>
              </a:rPr>
              <a:t>rather</a:t>
            </a:r>
            <a:r>
              <a:rPr lang="en-US" sz="3600" b="1" dirty="0">
                <a:solidFill>
                  <a:schemeClr val="bg1"/>
                </a:solidFill>
                <a:effectLst>
                  <a:outerShdw blurRad="38100" dist="38100" dir="2700000" algn="tl">
                    <a:srgbClr val="000000">
                      <a:alpha val="43137"/>
                    </a:srgbClr>
                  </a:outerShdw>
                </a:effectLst>
              </a:rPr>
              <a:t> give place to wrath; for it is written, </a:t>
            </a:r>
            <a:r>
              <a:rPr lang="en-US" sz="3600" b="1" i="1" dirty="0">
                <a:solidFill>
                  <a:schemeClr val="bg1"/>
                </a:solidFill>
                <a:effectLst>
                  <a:outerShdw blurRad="38100" dist="38100" dir="2700000" algn="tl">
                    <a:srgbClr val="000000">
                      <a:alpha val="43137"/>
                    </a:srgbClr>
                  </a:outerShdw>
                </a:effectLst>
              </a:rPr>
              <a:t>"Vengeance is Mine, I will repay,"</a:t>
            </a:r>
            <a:r>
              <a:rPr lang="en-US" sz="3600" b="1" dirty="0">
                <a:solidFill>
                  <a:schemeClr val="bg1"/>
                </a:solidFill>
                <a:effectLst>
                  <a:outerShdw blurRad="38100" dist="38100" dir="2700000" algn="tl">
                    <a:srgbClr val="000000">
                      <a:alpha val="43137"/>
                    </a:srgbClr>
                  </a:outerShdw>
                </a:effectLst>
              </a:rPr>
              <a:t> says the Lord. </a:t>
            </a:r>
            <a:br>
              <a:rPr lang="en-US" sz="3600" b="1" dirty="0">
                <a:solidFill>
                  <a:schemeClr val="bg1"/>
                </a:solidFill>
                <a:effectLst>
                  <a:outerShdw blurRad="38100" dist="38100" dir="2700000" algn="tl">
                    <a:srgbClr val="000000">
                      <a:alpha val="43137"/>
                    </a:srgbClr>
                  </a:outerShdw>
                </a:effectLst>
              </a:rPr>
            </a:b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466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168764-DD75-4594-A0C8-563179F1C7E8}"/>
              </a:ext>
            </a:extLst>
          </p:cNvPr>
          <p:cNvSpPr txBox="1"/>
          <p:nvPr/>
        </p:nvSpPr>
        <p:spPr>
          <a:xfrm>
            <a:off x="1082351" y="1222310"/>
            <a:ext cx="10263673" cy="4524315"/>
          </a:xfrm>
          <a:prstGeom prst="rect">
            <a:avLst/>
          </a:prstGeom>
          <a:solidFill>
            <a:schemeClr val="tx1"/>
          </a:solidFill>
        </p:spPr>
        <p:txBody>
          <a:bodyPr wrap="square" rtlCol="0">
            <a:spAutoFit/>
          </a:bodyPr>
          <a:lstStyle/>
          <a:p>
            <a:r>
              <a:rPr lang="en-US" sz="3600" b="1" dirty="0">
                <a:solidFill>
                  <a:srgbClr val="FFFF00"/>
                </a:solidFill>
              </a:rPr>
              <a:t>Romans 13:1-7 </a:t>
            </a:r>
            <a:r>
              <a:rPr lang="en-US" sz="3600" b="1" dirty="0">
                <a:solidFill>
                  <a:schemeClr val="bg1"/>
                </a:solidFill>
              </a:rPr>
              <a:t>– </a:t>
            </a:r>
            <a:r>
              <a:rPr lang="en-US" sz="3600" b="1" dirty="0">
                <a:solidFill>
                  <a:schemeClr val="bg1"/>
                </a:solidFill>
                <a:effectLst>
                  <a:outerShdw blurRad="38100" dist="38100" dir="2700000" algn="tl">
                    <a:srgbClr val="000000">
                      <a:alpha val="43137"/>
                    </a:srgbClr>
                  </a:outerShdw>
                </a:effectLst>
              </a:rPr>
              <a:t>Let </a:t>
            </a:r>
            <a:r>
              <a:rPr lang="en-US" sz="3600" b="1" dirty="0">
                <a:solidFill>
                  <a:srgbClr val="FFFF00"/>
                </a:solidFill>
                <a:effectLst>
                  <a:outerShdw blurRad="38100" dist="38100" dir="2700000" algn="tl">
                    <a:srgbClr val="000000">
                      <a:alpha val="43137"/>
                    </a:srgbClr>
                  </a:outerShdw>
                </a:effectLst>
              </a:rPr>
              <a:t>every soul be subject </a:t>
            </a:r>
            <a:r>
              <a:rPr lang="en-US" sz="3600" b="1" dirty="0">
                <a:solidFill>
                  <a:schemeClr val="bg1"/>
                </a:solidFill>
                <a:effectLst>
                  <a:outerShdw blurRad="38100" dist="38100" dir="2700000" algn="tl">
                    <a:srgbClr val="000000">
                      <a:alpha val="43137"/>
                    </a:srgbClr>
                  </a:outerShdw>
                </a:effectLst>
              </a:rPr>
              <a:t>to the governing authorities. For there is </a:t>
            </a:r>
            <a:r>
              <a:rPr lang="en-US" sz="3600" b="1" dirty="0">
                <a:solidFill>
                  <a:srgbClr val="FFFF00"/>
                </a:solidFill>
                <a:effectLst>
                  <a:outerShdw blurRad="38100" dist="38100" dir="2700000" algn="tl">
                    <a:srgbClr val="000000">
                      <a:alpha val="43137"/>
                    </a:srgbClr>
                  </a:outerShdw>
                </a:effectLst>
              </a:rPr>
              <a:t>no authority except from God</a:t>
            </a:r>
            <a:r>
              <a:rPr lang="en-US" sz="3600" b="1" dirty="0">
                <a:solidFill>
                  <a:schemeClr val="bg1"/>
                </a:solidFill>
                <a:effectLst>
                  <a:outerShdw blurRad="38100" dist="38100" dir="2700000" algn="tl">
                    <a:srgbClr val="000000">
                      <a:alpha val="43137"/>
                    </a:srgbClr>
                  </a:outerShdw>
                </a:effectLst>
              </a:rPr>
              <a:t>, and the authorities that exist are appointed by God.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2 </a:t>
            </a:r>
            <a:r>
              <a:rPr lang="en-US" sz="3600" b="1" dirty="0">
                <a:solidFill>
                  <a:schemeClr val="bg1"/>
                </a:solidFill>
                <a:effectLst>
                  <a:outerShdw blurRad="38100" dist="38100" dir="2700000" algn="tl">
                    <a:srgbClr val="000000">
                      <a:alpha val="43137"/>
                    </a:srgbClr>
                  </a:outerShdw>
                </a:effectLst>
              </a:rPr>
              <a:t> Therefore whoever resists the </a:t>
            </a:r>
            <a:r>
              <a:rPr lang="en-US" sz="3600" b="1" dirty="0">
                <a:solidFill>
                  <a:srgbClr val="FFFF00"/>
                </a:solidFill>
                <a:effectLst>
                  <a:outerShdw blurRad="38100" dist="38100" dir="2700000" algn="tl">
                    <a:srgbClr val="000000">
                      <a:alpha val="43137"/>
                    </a:srgbClr>
                  </a:outerShdw>
                </a:effectLst>
              </a:rPr>
              <a:t>authority resists the ordinance of God</a:t>
            </a:r>
            <a:r>
              <a:rPr lang="en-US" sz="3600" b="1" dirty="0">
                <a:solidFill>
                  <a:schemeClr val="bg1"/>
                </a:solidFill>
                <a:effectLst>
                  <a:outerShdw blurRad="38100" dist="38100" dir="2700000" algn="tl">
                    <a:srgbClr val="000000">
                      <a:alpha val="43137"/>
                    </a:srgbClr>
                  </a:outerShdw>
                </a:effectLst>
              </a:rPr>
              <a:t>, and those who resist will bring judgment on themselves. </a:t>
            </a:r>
            <a:br>
              <a:rPr lang="en-US" sz="3600" b="1" dirty="0">
                <a:solidFill>
                  <a:schemeClr val="bg1"/>
                </a:solidFill>
                <a:effectLst>
                  <a:outerShdw blurRad="38100" dist="38100" dir="2700000" algn="tl">
                    <a:srgbClr val="000000">
                      <a:alpha val="43137"/>
                    </a:srgbClr>
                  </a:outerShdw>
                </a:effectLst>
              </a:rPr>
            </a:b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1892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8E56F0-674D-4585-95BF-98861CE59C78}"/>
              </a:ext>
            </a:extLst>
          </p:cNvPr>
          <p:cNvSpPr txBox="1"/>
          <p:nvPr/>
        </p:nvSpPr>
        <p:spPr>
          <a:xfrm>
            <a:off x="870857" y="1179092"/>
            <a:ext cx="10450285" cy="4524315"/>
          </a:xfrm>
          <a:prstGeom prst="rect">
            <a:avLst/>
          </a:prstGeom>
          <a:solidFill>
            <a:schemeClr val="tx1"/>
          </a:solidFill>
        </p:spPr>
        <p:txBody>
          <a:bodyPr wrap="square" rtlCol="0">
            <a:spAutoFit/>
          </a:bodyPr>
          <a:lstStyle/>
          <a:p>
            <a:r>
              <a:rPr lang="en-US" sz="3600" b="1" baseline="30000" dirty="0">
                <a:solidFill>
                  <a:schemeClr val="bg1"/>
                </a:solidFill>
                <a:effectLst>
                  <a:outerShdw blurRad="38100" dist="38100" dir="2700000" algn="tl">
                    <a:srgbClr val="000000">
                      <a:alpha val="43137"/>
                    </a:srgbClr>
                  </a:outerShdw>
                </a:effectLst>
              </a:rPr>
              <a:t>3 </a:t>
            </a:r>
            <a:r>
              <a:rPr lang="en-US" sz="3600" b="1" dirty="0">
                <a:solidFill>
                  <a:schemeClr val="bg1"/>
                </a:solidFill>
                <a:effectLst>
                  <a:outerShdw blurRad="38100" dist="38100" dir="2700000" algn="tl">
                    <a:srgbClr val="000000">
                      <a:alpha val="43137"/>
                    </a:srgbClr>
                  </a:outerShdw>
                </a:effectLst>
              </a:rPr>
              <a:t> For rulers are not a terror to good works, but to evil. Do you want to be unafraid of the authority? Do what is good, and you will have praise from the same.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4 </a:t>
            </a:r>
            <a:r>
              <a:rPr lang="en-US" sz="3600" b="1" dirty="0">
                <a:solidFill>
                  <a:schemeClr val="bg1"/>
                </a:solidFill>
                <a:effectLst>
                  <a:outerShdw blurRad="38100" dist="38100" dir="2700000" algn="tl">
                    <a:srgbClr val="000000">
                      <a:alpha val="43137"/>
                    </a:srgbClr>
                  </a:outerShdw>
                </a:effectLst>
              </a:rPr>
              <a:t> For he is </a:t>
            </a:r>
            <a:r>
              <a:rPr lang="en-US" sz="3600" b="1" dirty="0">
                <a:solidFill>
                  <a:srgbClr val="FFFF00"/>
                </a:solidFill>
                <a:effectLst>
                  <a:outerShdw blurRad="38100" dist="38100" dir="2700000" algn="tl">
                    <a:srgbClr val="000000">
                      <a:alpha val="43137"/>
                    </a:srgbClr>
                  </a:outerShdw>
                </a:effectLst>
              </a:rPr>
              <a:t>God's minister to you for good</a:t>
            </a:r>
            <a:r>
              <a:rPr lang="en-US" sz="3600" b="1" dirty="0">
                <a:solidFill>
                  <a:schemeClr val="bg1"/>
                </a:solidFill>
                <a:effectLst>
                  <a:outerShdw blurRad="38100" dist="38100" dir="2700000" algn="tl">
                    <a:srgbClr val="000000">
                      <a:alpha val="43137"/>
                    </a:srgbClr>
                  </a:outerShdw>
                </a:effectLst>
              </a:rPr>
              <a:t>. But if you do evil, be afraid; for he does not </a:t>
            </a:r>
            <a:r>
              <a:rPr lang="en-US" sz="3600" b="1" dirty="0">
                <a:solidFill>
                  <a:srgbClr val="FFFF00"/>
                </a:solidFill>
                <a:effectLst>
                  <a:outerShdw blurRad="38100" dist="38100" dir="2700000" algn="tl">
                    <a:srgbClr val="000000">
                      <a:alpha val="43137"/>
                    </a:srgbClr>
                  </a:outerShdw>
                </a:effectLst>
              </a:rPr>
              <a:t>bear the sword in vain</a:t>
            </a:r>
            <a:r>
              <a:rPr lang="en-US" sz="3600" b="1" dirty="0">
                <a:solidFill>
                  <a:schemeClr val="bg1"/>
                </a:solidFill>
                <a:effectLst>
                  <a:outerShdw blurRad="38100" dist="38100" dir="2700000" algn="tl">
                    <a:srgbClr val="000000">
                      <a:alpha val="43137"/>
                    </a:srgbClr>
                  </a:outerShdw>
                </a:effectLst>
              </a:rPr>
              <a:t>; for he is God's minister, </a:t>
            </a:r>
            <a:r>
              <a:rPr lang="en-US" sz="3600" b="1" dirty="0">
                <a:solidFill>
                  <a:srgbClr val="FFFF00"/>
                </a:solidFill>
                <a:effectLst>
                  <a:outerShdw blurRad="38100" dist="38100" dir="2700000" algn="tl">
                    <a:srgbClr val="000000">
                      <a:alpha val="43137"/>
                    </a:srgbClr>
                  </a:outerShdw>
                </a:effectLst>
              </a:rPr>
              <a:t>an avenger to </a:t>
            </a:r>
            <a:r>
              <a:rPr lang="en-US" sz="3600" b="1" i="1" dirty="0">
                <a:solidFill>
                  <a:srgbClr val="FFFF00"/>
                </a:solidFill>
                <a:effectLst>
                  <a:outerShdw blurRad="38100" dist="38100" dir="2700000" algn="tl">
                    <a:srgbClr val="000000">
                      <a:alpha val="43137"/>
                    </a:srgbClr>
                  </a:outerShdw>
                </a:effectLst>
              </a:rPr>
              <a:t>execute</a:t>
            </a:r>
            <a:r>
              <a:rPr lang="en-US" sz="3600" b="1" dirty="0">
                <a:solidFill>
                  <a:srgbClr val="FFFF00"/>
                </a:solidFill>
                <a:effectLst>
                  <a:outerShdw blurRad="38100" dist="38100" dir="2700000" algn="tl">
                    <a:srgbClr val="000000">
                      <a:alpha val="43137"/>
                    </a:srgbClr>
                  </a:outerShdw>
                </a:effectLst>
              </a:rPr>
              <a:t> wrath on him who practices evil</a:t>
            </a:r>
            <a:r>
              <a:rPr lang="en-US" sz="3600" b="1"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048115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D22724-5D95-4915-B947-6DA0D865E6CD}"/>
              </a:ext>
            </a:extLst>
          </p:cNvPr>
          <p:cNvSpPr txBox="1"/>
          <p:nvPr/>
        </p:nvSpPr>
        <p:spPr>
          <a:xfrm>
            <a:off x="782216" y="889843"/>
            <a:ext cx="10627568" cy="5078313"/>
          </a:xfrm>
          <a:prstGeom prst="rect">
            <a:avLst/>
          </a:prstGeom>
          <a:solidFill>
            <a:schemeClr val="tx1"/>
          </a:solid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2 Thessalonians 1:4-6 – So that we ourselves glory in you in the churches of God for your patience and faith in all your persecutions and tribulations that ye endure: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5 </a:t>
            </a:r>
            <a:r>
              <a:rPr lang="en-US" sz="3600" b="1" dirty="0">
                <a:solidFill>
                  <a:schemeClr val="bg1"/>
                </a:solidFill>
                <a:effectLst>
                  <a:outerShdw blurRad="38100" dist="38100" dir="2700000" algn="tl">
                    <a:srgbClr val="000000">
                      <a:alpha val="43137"/>
                    </a:srgbClr>
                  </a:outerShdw>
                </a:effectLst>
              </a:rPr>
              <a:t> </a:t>
            </a:r>
            <a:r>
              <a:rPr lang="en-US" sz="3600" b="1" i="1" dirty="0">
                <a:solidFill>
                  <a:schemeClr val="bg1"/>
                </a:solidFill>
                <a:effectLst>
                  <a:outerShdw blurRad="38100" dist="38100" dir="2700000" algn="tl">
                    <a:srgbClr val="000000">
                      <a:alpha val="43137"/>
                    </a:srgbClr>
                  </a:outerShdw>
                </a:effectLst>
              </a:rPr>
              <a:t>Which is</a:t>
            </a:r>
            <a:r>
              <a:rPr lang="en-US" sz="3600" b="1" dirty="0">
                <a:solidFill>
                  <a:schemeClr val="bg1"/>
                </a:solidFill>
                <a:effectLst>
                  <a:outerShdw blurRad="38100" dist="38100" dir="2700000" algn="tl">
                    <a:srgbClr val="000000">
                      <a:alpha val="43137"/>
                    </a:srgbClr>
                  </a:outerShdw>
                </a:effectLst>
              </a:rPr>
              <a:t> a manifest token of the righteous judgment of God, that ye may be counted worthy of the kingdom of God, for </a:t>
            </a:r>
            <a:r>
              <a:rPr lang="en-US" sz="3600" b="1" dirty="0">
                <a:solidFill>
                  <a:srgbClr val="FFFF00"/>
                </a:solidFill>
                <a:effectLst>
                  <a:outerShdw blurRad="38100" dist="38100" dir="2700000" algn="tl">
                    <a:srgbClr val="000000">
                      <a:alpha val="43137"/>
                    </a:srgbClr>
                  </a:outerShdw>
                </a:effectLst>
              </a:rPr>
              <a:t>which ye also suffer</a:t>
            </a:r>
            <a:r>
              <a:rPr lang="en-US" sz="3600" b="1" dirty="0">
                <a:solidFill>
                  <a:schemeClr val="bg1"/>
                </a:solidFill>
                <a:effectLst>
                  <a:outerShdw blurRad="38100" dist="38100" dir="2700000" algn="tl">
                    <a:srgbClr val="000000">
                      <a:alpha val="43137"/>
                    </a:srgbClr>
                  </a:outerShdw>
                </a:effectLst>
              </a:rPr>
              <a:t>: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6 </a:t>
            </a:r>
            <a:r>
              <a:rPr lang="en-US" sz="3600" b="1" dirty="0">
                <a:solidFill>
                  <a:schemeClr val="bg1"/>
                </a:solidFill>
                <a:effectLst>
                  <a:outerShdw blurRad="38100" dist="38100" dir="2700000" algn="tl">
                    <a:srgbClr val="000000">
                      <a:alpha val="43137"/>
                    </a:srgbClr>
                  </a:outerShdw>
                </a:effectLst>
              </a:rPr>
              <a:t> Seeing </a:t>
            </a:r>
            <a:r>
              <a:rPr lang="en-US" sz="3600" b="1" i="1" dirty="0">
                <a:solidFill>
                  <a:schemeClr val="bg1"/>
                </a:solidFill>
                <a:effectLst>
                  <a:outerShdw blurRad="38100" dist="38100" dir="2700000" algn="tl">
                    <a:srgbClr val="000000">
                      <a:alpha val="43137"/>
                    </a:srgbClr>
                  </a:outerShdw>
                </a:effectLst>
              </a:rPr>
              <a:t>it is</a:t>
            </a:r>
            <a:r>
              <a:rPr lang="en-US" sz="3600" b="1" dirty="0">
                <a:solidFill>
                  <a:schemeClr val="bg1"/>
                </a:solidFill>
                <a:effectLst>
                  <a:outerShdw blurRad="38100" dist="38100" dir="2700000" algn="tl">
                    <a:srgbClr val="000000">
                      <a:alpha val="43137"/>
                    </a:srgbClr>
                  </a:outerShdw>
                </a:effectLst>
              </a:rPr>
              <a:t> a righteous thing with God to </a:t>
            </a:r>
            <a:r>
              <a:rPr lang="en-US" sz="3600" b="1" dirty="0">
                <a:solidFill>
                  <a:srgbClr val="FFFF00"/>
                </a:solidFill>
                <a:effectLst>
                  <a:outerShdw blurRad="38100" dist="38100" dir="2700000" algn="tl">
                    <a:srgbClr val="000000">
                      <a:alpha val="43137"/>
                    </a:srgbClr>
                  </a:outerShdw>
                </a:effectLst>
              </a:rPr>
              <a:t>recompense tribulation to them that trouble you</a:t>
            </a:r>
            <a:r>
              <a:rPr lang="en-US" sz="3600" b="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442403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ECA572-F4EA-4CF9-A0EF-73D64E21B0F8}"/>
              </a:ext>
            </a:extLst>
          </p:cNvPr>
          <p:cNvSpPr txBox="1"/>
          <p:nvPr/>
        </p:nvSpPr>
        <p:spPr>
          <a:xfrm>
            <a:off x="1007706" y="1259632"/>
            <a:ext cx="10114384" cy="4524315"/>
          </a:xfrm>
          <a:prstGeom prst="rect">
            <a:avLst/>
          </a:prstGeom>
          <a:solidFill>
            <a:schemeClr val="tx1"/>
          </a:solidFill>
        </p:spPr>
        <p:txBody>
          <a:bodyPr wrap="square" rtlCol="0">
            <a:spAutoFit/>
          </a:bodyPr>
          <a:lstStyle/>
          <a:p>
            <a:r>
              <a:rPr lang="en-US" sz="3600" b="1" baseline="30000" dirty="0">
                <a:solidFill>
                  <a:schemeClr val="bg1"/>
                </a:solidFill>
                <a:effectLst>
                  <a:outerShdw blurRad="38100" dist="38100" dir="2700000" algn="tl">
                    <a:srgbClr val="000000">
                      <a:alpha val="43137"/>
                    </a:srgbClr>
                  </a:outerShdw>
                </a:effectLst>
              </a:rPr>
              <a:t>5 </a:t>
            </a:r>
            <a:r>
              <a:rPr lang="en-US" sz="3600" b="1" dirty="0">
                <a:solidFill>
                  <a:schemeClr val="bg1"/>
                </a:solidFill>
                <a:effectLst>
                  <a:outerShdw blurRad="38100" dist="38100" dir="2700000" algn="tl">
                    <a:srgbClr val="000000">
                      <a:alpha val="43137"/>
                    </a:srgbClr>
                  </a:outerShdw>
                </a:effectLst>
              </a:rPr>
              <a:t> Therefore </a:t>
            </a:r>
            <a:r>
              <a:rPr lang="en-US" sz="3600" b="1" i="1" dirty="0">
                <a:solidFill>
                  <a:schemeClr val="bg1"/>
                </a:solidFill>
                <a:effectLst>
                  <a:outerShdw blurRad="38100" dist="38100" dir="2700000" algn="tl">
                    <a:srgbClr val="000000">
                      <a:alpha val="43137"/>
                    </a:srgbClr>
                  </a:outerShdw>
                </a:effectLst>
              </a:rPr>
              <a:t>you</a:t>
            </a:r>
            <a:r>
              <a:rPr lang="en-US" sz="3600" b="1" dirty="0">
                <a:solidFill>
                  <a:schemeClr val="bg1"/>
                </a:solidFill>
                <a:effectLst>
                  <a:outerShdw blurRad="38100" dist="38100" dir="2700000" algn="tl">
                    <a:srgbClr val="000000">
                      <a:alpha val="43137"/>
                    </a:srgbClr>
                  </a:outerShdw>
                </a:effectLst>
              </a:rPr>
              <a:t> must </a:t>
            </a:r>
            <a:r>
              <a:rPr lang="en-US" sz="3600" b="1" dirty="0">
                <a:solidFill>
                  <a:srgbClr val="FFFF00"/>
                </a:solidFill>
                <a:effectLst>
                  <a:outerShdw blurRad="38100" dist="38100" dir="2700000" algn="tl">
                    <a:srgbClr val="000000">
                      <a:alpha val="43137"/>
                    </a:srgbClr>
                  </a:outerShdw>
                </a:effectLst>
              </a:rPr>
              <a:t>be subject</a:t>
            </a:r>
            <a:r>
              <a:rPr lang="en-US" sz="3600" b="1" dirty="0">
                <a:solidFill>
                  <a:schemeClr val="bg1"/>
                </a:solidFill>
                <a:effectLst>
                  <a:outerShdw blurRad="38100" dist="38100" dir="2700000" algn="tl">
                    <a:srgbClr val="000000">
                      <a:alpha val="43137"/>
                    </a:srgbClr>
                  </a:outerShdw>
                </a:effectLst>
              </a:rPr>
              <a:t>, not only because of wrath but also for conscience' sake.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6 </a:t>
            </a:r>
            <a:r>
              <a:rPr lang="en-US" sz="3600" b="1" dirty="0">
                <a:solidFill>
                  <a:schemeClr val="bg1"/>
                </a:solidFill>
                <a:effectLst>
                  <a:outerShdw blurRad="38100" dist="38100" dir="2700000" algn="tl">
                    <a:srgbClr val="000000">
                      <a:alpha val="43137"/>
                    </a:srgbClr>
                  </a:outerShdw>
                </a:effectLst>
              </a:rPr>
              <a:t> For because of this you also </a:t>
            </a:r>
            <a:r>
              <a:rPr lang="en-US" sz="3600" b="1" dirty="0">
                <a:solidFill>
                  <a:srgbClr val="FFFF00"/>
                </a:solidFill>
                <a:effectLst>
                  <a:outerShdw blurRad="38100" dist="38100" dir="2700000" algn="tl">
                    <a:srgbClr val="000000">
                      <a:alpha val="43137"/>
                    </a:srgbClr>
                  </a:outerShdw>
                </a:effectLst>
              </a:rPr>
              <a:t>pay</a:t>
            </a:r>
            <a:r>
              <a:rPr lang="en-US" sz="3600" b="1" dirty="0">
                <a:solidFill>
                  <a:schemeClr val="bg1"/>
                </a:solidFill>
                <a:effectLst>
                  <a:outerShdw blurRad="38100" dist="38100" dir="2700000" algn="tl">
                    <a:srgbClr val="000000">
                      <a:alpha val="43137"/>
                    </a:srgbClr>
                  </a:outerShdw>
                </a:effectLst>
              </a:rPr>
              <a:t> taxes, for they are God's ministers attending continually to this very thing.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7 </a:t>
            </a:r>
            <a:r>
              <a:rPr lang="en-US" sz="3600" b="1" dirty="0">
                <a:solidFill>
                  <a:schemeClr val="bg1"/>
                </a:solidFill>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Render</a:t>
            </a:r>
            <a:r>
              <a:rPr lang="en-US" sz="3600" b="1" dirty="0">
                <a:solidFill>
                  <a:schemeClr val="bg1"/>
                </a:solidFill>
                <a:effectLst>
                  <a:outerShdw blurRad="38100" dist="38100" dir="2700000" algn="tl">
                    <a:srgbClr val="000000">
                      <a:alpha val="43137"/>
                    </a:srgbClr>
                  </a:outerShdw>
                </a:effectLst>
              </a:rPr>
              <a:t> therefore to all their due: taxes to whom taxes </a:t>
            </a:r>
            <a:r>
              <a:rPr lang="en-US" sz="3600" b="1" i="1" dirty="0">
                <a:solidFill>
                  <a:schemeClr val="bg1"/>
                </a:solidFill>
                <a:effectLst>
                  <a:outerShdw blurRad="38100" dist="38100" dir="2700000" algn="tl">
                    <a:srgbClr val="000000">
                      <a:alpha val="43137"/>
                    </a:srgbClr>
                  </a:outerShdw>
                </a:effectLst>
              </a:rPr>
              <a:t>are due,</a:t>
            </a:r>
            <a:r>
              <a:rPr lang="en-US" sz="3600" b="1" dirty="0">
                <a:solidFill>
                  <a:schemeClr val="bg1"/>
                </a:solidFill>
                <a:effectLst>
                  <a:outerShdw blurRad="38100" dist="38100" dir="2700000" algn="tl">
                    <a:srgbClr val="000000">
                      <a:alpha val="43137"/>
                    </a:srgbClr>
                  </a:outerShdw>
                </a:effectLst>
              </a:rPr>
              <a:t> customs to whom customs, fear to whom fear, honor to whom honor.</a:t>
            </a:r>
          </a:p>
        </p:txBody>
      </p:sp>
    </p:spTree>
    <p:extLst>
      <p:ext uri="{BB962C8B-B14F-4D97-AF65-F5344CB8AC3E}">
        <p14:creationId xmlns:p14="http://schemas.microsoft.com/office/powerpoint/2010/main" val="3492687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30D5DF-1898-4494-9C7A-E3BD9E03CAE7}"/>
              </a:ext>
            </a:extLst>
          </p:cNvPr>
          <p:cNvSpPr txBox="1"/>
          <p:nvPr/>
        </p:nvSpPr>
        <p:spPr>
          <a:xfrm>
            <a:off x="1136780" y="1399591"/>
            <a:ext cx="9918440" cy="4524315"/>
          </a:xfrm>
          <a:prstGeom prst="rect">
            <a:avLst/>
          </a:prstGeom>
          <a:solidFill>
            <a:schemeClr val="tx1"/>
          </a:solid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Hebrews 12:14-16 – Pursue peace with all </a:t>
            </a:r>
            <a:r>
              <a:rPr lang="en-US" sz="3600" b="1" i="1" dirty="0">
                <a:solidFill>
                  <a:schemeClr val="bg1"/>
                </a:solidFill>
                <a:effectLst>
                  <a:outerShdw blurRad="38100" dist="38100" dir="2700000" algn="tl">
                    <a:srgbClr val="000000">
                      <a:alpha val="43137"/>
                    </a:srgbClr>
                  </a:outerShdw>
                </a:effectLst>
              </a:rPr>
              <a:t>people,</a:t>
            </a:r>
            <a:r>
              <a:rPr lang="en-US" sz="3600" b="1" dirty="0">
                <a:solidFill>
                  <a:schemeClr val="bg1"/>
                </a:solidFill>
                <a:effectLst>
                  <a:outerShdw blurRad="38100" dist="38100" dir="2700000" algn="tl">
                    <a:srgbClr val="000000">
                      <a:alpha val="43137"/>
                    </a:srgbClr>
                  </a:outerShdw>
                </a:effectLst>
              </a:rPr>
              <a:t> and holiness, without which no one will see the Lord: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15 </a:t>
            </a:r>
            <a:r>
              <a:rPr lang="en-US" sz="3600" b="1" dirty="0">
                <a:solidFill>
                  <a:schemeClr val="bg1"/>
                </a:solidFill>
                <a:effectLst>
                  <a:outerShdw blurRad="38100" dist="38100" dir="2700000" algn="tl">
                    <a:srgbClr val="000000">
                      <a:alpha val="43137"/>
                    </a:srgbClr>
                  </a:outerShdw>
                </a:effectLst>
              </a:rPr>
              <a:t> looking carefully lest anyone fall short of the grace of God; </a:t>
            </a:r>
            <a:r>
              <a:rPr lang="en-US" sz="3600" b="1" dirty="0">
                <a:solidFill>
                  <a:srgbClr val="FFFF00"/>
                </a:solidFill>
                <a:effectLst>
                  <a:outerShdw blurRad="38100" dist="38100" dir="2700000" algn="tl">
                    <a:srgbClr val="000000">
                      <a:alpha val="43137"/>
                    </a:srgbClr>
                  </a:outerShdw>
                </a:effectLst>
              </a:rPr>
              <a:t>lest any root of bitterness springing up cause trouble, and by this many become defiled</a:t>
            </a:r>
            <a:r>
              <a:rPr lang="en-US" sz="3600" b="1" dirty="0">
                <a:solidFill>
                  <a:schemeClr val="bg1"/>
                </a:solidFill>
                <a:effectLst>
                  <a:outerShdw blurRad="38100" dist="38100" dir="2700000" algn="tl">
                    <a:srgbClr val="000000">
                      <a:alpha val="43137"/>
                    </a:srgbClr>
                  </a:outerShdw>
                </a:effectLst>
              </a:rPr>
              <a:t>; </a:t>
            </a:r>
            <a:br>
              <a:rPr lang="en-US" sz="3600" b="1" dirty="0">
                <a:solidFill>
                  <a:schemeClr val="bg1"/>
                </a:solidFill>
                <a:effectLst>
                  <a:outerShdw blurRad="38100" dist="38100" dir="2700000" algn="tl">
                    <a:srgbClr val="000000">
                      <a:alpha val="43137"/>
                    </a:srgbClr>
                  </a:outerShdw>
                </a:effectLst>
              </a:rPr>
            </a:b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6522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A1CD8-F4C2-4344-AA02-BA4599E9DC2B}"/>
              </a:ext>
            </a:extLst>
          </p:cNvPr>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The Truth that God is on the Throne and is the Avenger of All Evil brings:  </a:t>
            </a:r>
          </a:p>
        </p:txBody>
      </p:sp>
      <p:sp>
        <p:nvSpPr>
          <p:cNvPr id="3" name="Content Placeholder 2">
            <a:extLst>
              <a:ext uri="{FF2B5EF4-FFF2-40B4-BE49-F238E27FC236}">
                <a16:creationId xmlns:a16="http://schemas.microsoft.com/office/drawing/2014/main" id="{6CE1111B-7791-4FC3-9519-D94F5E2F2401}"/>
              </a:ext>
            </a:extLst>
          </p:cNvPr>
          <p:cNvSpPr>
            <a:spLocks noGrp="1"/>
          </p:cNvSpPr>
          <p:nvPr>
            <p:ph idx="1"/>
          </p:nvPr>
        </p:nvSpPr>
        <p:spPr>
          <a:solidFill>
            <a:schemeClr val="accent6">
              <a:lumMod val="20000"/>
              <a:lumOff val="80000"/>
            </a:schemeClr>
          </a:solidFill>
        </p:spPr>
        <p:txBody>
          <a:bodyPr>
            <a:normAutofit/>
          </a:bodyPr>
          <a:lstStyle/>
          <a:p>
            <a:r>
              <a:rPr lang="en-US" sz="3600" b="1" dirty="0">
                <a:effectLst>
                  <a:outerShdw blurRad="38100" dist="38100" dir="2700000" algn="tl">
                    <a:srgbClr val="000000">
                      <a:alpha val="43137"/>
                    </a:srgbClr>
                  </a:outerShdw>
                </a:effectLst>
              </a:rPr>
              <a:t>Freedom from the poison and paralysis of bitterness.</a:t>
            </a:r>
          </a:p>
          <a:p>
            <a:r>
              <a:rPr lang="en-US" sz="3600" b="1" dirty="0">
                <a:effectLst>
                  <a:outerShdw blurRad="38100" dist="38100" dir="2700000" algn="tl">
                    <a:srgbClr val="000000">
                      <a:alpha val="43137"/>
                    </a:srgbClr>
                  </a:outerShdw>
                </a:effectLst>
              </a:rPr>
              <a:t>Endurance and a Stronger faith in our Lord.</a:t>
            </a:r>
          </a:p>
          <a:p>
            <a:r>
              <a:rPr lang="en-US" sz="3600" b="1" dirty="0">
                <a:effectLst>
                  <a:outerShdw blurRad="38100" dist="38100" dir="2700000" algn="tl">
                    <a:srgbClr val="000000">
                      <a:alpha val="43137"/>
                    </a:srgbClr>
                  </a:outerShdw>
                </a:effectLst>
              </a:rPr>
              <a:t>A living Hope and assurance in the Lord’s Return. </a:t>
            </a:r>
          </a:p>
        </p:txBody>
      </p:sp>
    </p:spTree>
    <p:extLst>
      <p:ext uri="{BB962C8B-B14F-4D97-AF65-F5344CB8AC3E}">
        <p14:creationId xmlns:p14="http://schemas.microsoft.com/office/powerpoint/2010/main" val="357148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6A8AF3-EC77-4A3B-A2AF-63E591712DBF}"/>
              </a:ext>
            </a:extLst>
          </p:cNvPr>
          <p:cNvSpPr txBox="1"/>
          <p:nvPr/>
        </p:nvSpPr>
        <p:spPr>
          <a:xfrm>
            <a:off x="744894" y="1586203"/>
            <a:ext cx="10702211" cy="3416320"/>
          </a:xfrm>
          <a:prstGeom prst="rect">
            <a:avLst/>
          </a:prstGeom>
          <a:solidFill>
            <a:schemeClr val="tx1"/>
          </a:solidFill>
        </p:spPr>
        <p:txBody>
          <a:bodyPr wrap="square" rtlCol="0">
            <a:spAutoFit/>
          </a:bodyPr>
          <a:lstStyle/>
          <a:p>
            <a:r>
              <a:rPr lang="en-US" sz="3600" b="1" baseline="30000" dirty="0">
                <a:solidFill>
                  <a:schemeClr val="bg1"/>
                </a:solidFill>
                <a:effectLst>
                  <a:outerShdw blurRad="38100" dist="38100" dir="2700000" algn="tl">
                    <a:srgbClr val="000000">
                      <a:alpha val="43137"/>
                    </a:srgbClr>
                  </a:outerShdw>
                </a:effectLst>
              </a:rPr>
              <a:t>7 </a:t>
            </a:r>
            <a:r>
              <a:rPr lang="en-US" sz="3600" b="1" dirty="0">
                <a:solidFill>
                  <a:schemeClr val="bg1"/>
                </a:solidFill>
                <a:effectLst>
                  <a:outerShdw blurRad="38100" dist="38100" dir="2700000" algn="tl">
                    <a:srgbClr val="000000">
                      <a:alpha val="43137"/>
                    </a:srgbClr>
                  </a:outerShdw>
                </a:effectLst>
              </a:rPr>
              <a:t> And to you who are troubled rest with us, when the Lord Jesus shall be revealed from heaven with his mighty angels,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8 </a:t>
            </a:r>
            <a:r>
              <a:rPr lang="en-US" sz="3600" b="1" dirty="0">
                <a:solidFill>
                  <a:schemeClr val="bg1"/>
                </a:solidFill>
                <a:effectLst>
                  <a:outerShdw blurRad="38100" dist="38100" dir="2700000" algn="tl">
                    <a:srgbClr val="000000">
                      <a:alpha val="43137"/>
                    </a:srgbClr>
                  </a:outerShdw>
                </a:effectLst>
              </a:rPr>
              <a:t> In flaming fire </a:t>
            </a:r>
            <a:r>
              <a:rPr lang="en-US" sz="3600" b="1" dirty="0">
                <a:solidFill>
                  <a:srgbClr val="FFFF00"/>
                </a:solidFill>
                <a:effectLst>
                  <a:outerShdw blurRad="38100" dist="38100" dir="2700000" algn="tl">
                    <a:srgbClr val="000000">
                      <a:alpha val="43137"/>
                    </a:srgbClr>
                  </a:outerShdw>
                </a:effectLst>
              </a:rPr>
              <a:t>taking vengeance </a:t>
            </a:r>
            <a:r>
              <a:rPr lang="en-US" sz="3600" b="1" dirty="0">
                <a:solidFill>
                  <a:schemeClr val="bg1"/>
                </a:solidFill>
                <a:effectLst>
                  <a:outerShdw blurRad="38100" dist="38100" dir="2700000" algn="tl">
                    <a:srgbClr val="000000">
                      <a:alpha val="43137"/>
                    </a:srgbClr>
                  </a:outerShdw>
                </a:effectLst>
              </a:rPr>
              <a:t>on them that know not God, and that obey not the gospel of our Lord Jesus Christ: </a:t>
            </a:r>
          </a:p>
        </p:txBody>
      </p:sp>
    </p:spTree>
    <p:extLst>
      <p:ext uri="{BB962C8B-B14F-4D97-AF65-F5344CB8AC3E}">
        <p14:creationId xmlns:p14="http://schemas.microsoft.com/office/powerpoint/2010/main" val="3200529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B0F697-1D27-4FFF-8392-CB73BB0A2F23}"/>
              </a:ext>
            </a:extLst>
          </p:cNvPr>
          <p:cNvSpPr txBox="1"/>
          <p:nvPr/>
        </p:nvSpPr>
        <p:spPr>
          <a:xfrm>
            <a:off x="755780" y="1922106"/>
            <a:ext cx="4572000" cy="2554545"/>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rPr>
              <a:t>The church of Thessalonica was being severely persecuted. </a:t>
            </a:r>
          </a:p>
        </p:txBody>
      </p:sp>
      <p:pic>
        <p:nvPicPr>
          <p:cNvPr id="4" name="Picture 3">
            <a:extLst>
              <a:ext uri="{FF2B5EF4-FFF2-40B4-BE49-F238E27FC236}">
                <a16:creationId xmlns:a16="http://schemas.microsoft.com/office/drawing/2014/main" id="{4AF2FFD5-ADED-4507-B2D4-5D7E9FE4F9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9708" y="597159"/>
            <a:ext cx="6008912" cy="5544133"/>
          </a:xfrm>
          <a:prstGeom prst="rect">
            <a:avLst/>
          </a:prstGeom>
        </p:spPr>
      </p:pic>
    </p:spTree>
    <p:extLst>
      <p:ext uri="{BB962C8B-B14F-4D97-AF65-F5344CB8AC3E}">
        <p14:creationId xmlns:p14="http://schemas.microsoft.com/office/powerpoint/2010/main" val="431153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2D0318-C5C4-4FB6-8B6E-1848187D509E}"/>
              </a:ext>
            </a:extLst>
          </p:cNvPr>
          <p:cNvSpPr txBox="1"/>
          <p:nvPr/>
        </p:nvSpPr>
        <p:spPr>
          <a:xfrm>
            <a:off x="849085" y="889843"/>
            <a:ext cx="10431625" cy="5078313"/>
          </a:xfrm>
          <a:prstGeom prst="rect">
            <a:avLst/>
          </a:prstGeom>
          <a:solidFill>
            <a:schemeClr val="tx1"/>
          </a:solid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Acts 17:5-8 </a:t>
            </a:r>
            <a:r>
              <a:rPr lang="en-US" sz="3600" b="1" dirty="0">
                <a:solidFill>
                  <a:schemeClr val="bg1"/>
                </a:solidFill>
              </a:rPr>
              <a:t>– </a:t>
            </a:r>
            <a:r>
              <a:rPr lang="en-US" sz="3600" b="1" dirty="0">
                <a:solidFill>
                  <a:schemeClr val="bg1"/>
                </a:solidFill>
                <a:effectLst>
                  <a:outerShdw blurRad="38100" dist="38100" dir="2700000" algn="tl">
                    <a:srgbClr val="000000">
                      <a:alpha val="43137"/>
                    </a:srgbClr>
                  </a:outerShdw>
                </a:effectLst>
              </a:rPr>
              <a:t>But the Jews which believed not, moved with envy, took unto them certain lewd fellows of the baser sort, and gathered a company, and set all the city on an uproar, and assaulted the house of Jason, and sought to bring them out to the people.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6 </a:t>
            </a:r>
            <a:r>
              <a:rPr lang="en-US" sz="3600" b="1" dirty="0">
                <a:solidFill>
                  <a:schemeClr val="bg1"/>
                </a:solidFill>
                <a:effectLst>
                  <a:outerShdw blurRad="38100" dist="38100" dir="2700000" algn="tl">
                    <a:srgbClr val="000000">
                      <a:alpha val="43137"/>
                    </a:srgbClr>
                  </a:outerShdw>
                </a:effectLst>
              </a:rPr>
              <a:t> And when they found them not, they drew Jason and certain brethren unto the rulers of the city, crying, These that have turned the world upside down are come hither also; </a:t>
            </a:r>
          </a:p>
        </p:txBody>
      </p:sp>
    </p:spTree>
    <p:extLst>
      <p:ext uri="{BB962C8B-B14F-4D97-AF65-F5344CB8AC3E}">
        <p14:creationId xmlns:p14="http://schemas.microsoft.com/office/powerpoint/2010/main" val="4133714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A48A4-6B6E-4A3E-90BA-4B534299A17A}"/>
              </a:ext>
            </a:extLst>
          </p:cNvPr>
          <p:cNvSpPr txBox="1"/>
          <p:nvPr/>
        </p:nvSpPr>
        <p:spPr>
          <a:xfrm>
            <a:off x="996821" y="1866121"/>
            <a:ext cx="10198358" cy="2862322"/>
          </a:xfrm>
          <a:prstGeom prst="rect">
            <a:avLst/>
          </a:prstGeom>
          <a:solidFill>
            <a:schemeClr val="tx1"/>
          </a:solidFill>
        </p:spPr>
        <p:txBody>
          <a:bodyPr wrap="square" rtlCol="0">
            <a:spAutoFit/>
          </a:bodyPr>
          <a:lstStyle/>
          <a:p>
            <a:r>
              <a:rPr lang="en-US" sz="3600" b="1" baseline="30000" dirty="0">
                <a:effectLst>
                  <a:outerShdw blurRad="38100" dist="38100" dir="2700000" algn="tl">
                    <a:srgbClr val="000000">
                      <a:alpha val="43137"/>
                    </a:srgbClr>
                  </a:outerShdw>
                </a:effectLst>
              </a:rPr>
              <a:t>7 </a:t>
            </a:r>
            <a:r>
              <a:rPr lang="en-US" sz="3600" b="1" dirty="0">
                <a:solidFill>
                  <a:schemeClr val="bg1"/>
                </a:solidFill>
                <a:effectLst>
                  <a:outerShdw blurRad="38100" dist="38100" dir="2700000" algn="tl">
                    <a:srgbClr val="000000">
                      <a:alpha val="43137"/>
                    </a:srgbClr>
                  </a:outerShdw>
                </a:effectLst>
              </a:rPr>
              <a:t> Whom Jason hath received: and these all do contrary to the decrees of Caesar, saying that there is another king, </a:t>
            </a:r>
            <a:r>
              <a:rPr lang="en-US" sz="3600" b="1" i="1" dirty="0">
                <a:solidFill>
                  <a:schemeClr val="bg1"/>
                </a:solidFill>
                <a:effectLst>
                  <a:outerShdw blurRad="38100" dist="38100" dir="2700000" algn="tl">
                    <a:srgbClr val="000000">
                      <a:alpha val="43137"/>
                    </a:srgbClr>
                  </a:outerShdw>
                </a:effectLst>
              </a:rPr>
              <a:t>one</a:t>
            </a:r>
            <a:r>
              <a:rPr lang="en-US" sz="3600" b="1" dirty="0">
                <a:solidFill>
                  <a:schemeClr val="bg1"/>
                </a:solidFill>
                <a:effectLst>
                  <a:outerShdw blurRad="38100" dist="38100" dir="2700000" algn="tl">
                    <a:srgbClr val="000000">
                      <a:alpha val="43137"/>
                    </a:srgbClr>
                  </a:outerShdw>
                </a:effectLst>
              </a:rPr>
              <a:t> Jesus.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8 </a:t>
            </a:r>
            <a:r>
              <a:rPr lang="en-US" sz="3600" b="1" dirty="0">
                <a:solidFill>
                  <a:schemeClr val="bg1"/>
                </a:solidFill>
                <a:effectLst>
                  <a:outerShdw blurRad="38100" dist="38100" dir="2700000" algn="tl">
                    <a:srgbClr val="000000">
                      <a:alpha val="43137"/>
                    </a:srgbClr>
                  </a:outerShdw>
                </a:effectLst>
              </a:rPr>
              <a:t> And they troubled the people and the rulers of the city, when they heard these things.</a:t>
            </a:r>
          </a:p>
        </p:txBody>
      </p:sp>
    </p:spTree>
    <p:extLst>
      <p:ext uri="{BB962C8B-B14F-4D97-AF65-F5344CB8AC3E}">
        <p14:creationId xmlns:p14="http://schemas.microsoft.com/office/powerpoint/2010/main" val="3250269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B31333-9178-496F-B30E-95605F559A89}"/>
              </a:ext>
            </a:extLst>
          </p:cNvPr>
          <p:cNvSpPr txBox="1"/>
          <p:nvPr/>
        </p:nvSpPr>
        <p:spPr>
          <a:xfrm>
            <a:off x="737117" y="697307"/>
            <a:ext cx="10711543" cy="2862322"/>
          </a:xfrm>
          <a:prstGeom prst="rect">
            <a:avLst/>
          </a:prstGeom>
          <a:solidFill>
            <a:schemeClr val="tx1"/>
          </a:solid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Acts 17:13 – But when the Jews of Thessalonica had knowledge that the word of God was preached of Paul at Berea, they came thither also, and stirred up the people. </a:t>
            </a:r>
            <a:br>
              <a:rPr lang="en-US" sz="3600" b="1" dirty="0">
                <a:solidFill>
                  <a:schemeClr val="bg1"/>
                </a:solidFill>
                <a:effectLst>
                  <a:outerShdw blurRad="38100" dist="38100" dir="2700000" algn="tl">
                    <a:srgbClr val="000000">
                      <a:alpha val="43137"/>
                    </a:srgbClr>
                  </a:outerShdw>
                </a:effectLst>
              </a:rPr>
            </a:br>
            <a:endParaRPr lang="en-US" sz="3600" b="1" dirty="0">
              <a:solidFill>
                <a:schemeClr val="bg1"/>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E2FEBCDE-0F6C-4EAE-AE52-07C09434BC63}"/>
              </a:ext>
            </a:extLst>
          </p:cNvPr>
          <p:cNvSpPr txBox="1"/>
          <p:nvPr/>
        </p:nvSpPr>
        <p:spPr>
          <a:xfrm>
            <a:off x="737118" y="3756573"/>
            <a:ext cx="10711543" cy="2308324"/>
          </a:xfrm>
          <a:prstGeom prst="rect">
            <a:avLst/>
          </a:prstGeom>
          <a:solidFill>
            <a:schemeClr val="tx1"/>
          </a:solid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1 Thessalonians 1:6 – And ye became followers of us, and of the Lord, having received the word in much affliction, with joy of the Holy Ghost: </a:t>
            </a:r>
            <a:br>
              <a:rPr lang="en-US" sz="3600" b="1" dirty="0">
                <a:solidFill>
                  <a:schemeClr val="bg1"/>
                </a:solidFill>
                <a:effectLst>
                  <a:outerShdw blurRad="38100" dist="38100" dir="2700000" algn="tl">
                    <a:srgbClr val="000000">
                      <a:alpha val="43137"/>
                    </a:srgbClr>
                  </a:outerShdw>
                </a:effectLst>
              </a:rPr>
            </a:b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5972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BA6BF8-9D92-493A-B558-8B7B011454A8}"/>
              </a:ext>
            </a:extLst>
          </p:cNvPr>
          <p:cNvSpPr txBox="1"/>
          <p:nvPr/>
        </p:nvSpPr>
        <p:spPr>
          <a:xfrm>
            <a:off x="755780" y="2481942"/>
            <a:ext cx="10658670" cy="3416320"/>
          </a:xfrm>
          <a:prstGeom prst="rect">
            <a:avLst/>
          </a:prstGeom>
          <a:solidFill>
            <a:schemeClr val="tx1"/>
          </a:solid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2 Thessalonians 1:6-7 – Seeing </a:t>
            </a:r>
            <a:r>
              <a:rPr lang="en-US" sz="3600" b="1" i="1" dirty="0">
                <a:solidFill>
                  <a:schemeClr val="bg1"/>
                </a:solidFill>
                <a:effectLst>
                  <a:outerShdw blurRad="38100" dist="38100" dir="2700000" algn="tl">
                    <a:srgbClr val="000000">
                      <a:alpha val="43137"/>
                    </a:srgbClr>
                  </a:outerShdw>
                </a:effectLst>
              </a:rPr>
              <a:t>it is</a:t>
            </a:r>
            <a:r>
              <a:rPr lang="en-US" sz="3600" b="1" dirty="0">
                <a:solidFill>
                  <a:schemeClr val="bg1"/>
                </a:solidFill>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a righteous thing with God to recompense tribulation to them that trouble you</a:t>
            </a:r>
            <a:r>
              <a:rPr lang="en-US" sz="3600" b="1" dirty="0">
                <a:solidFill>
                  <a:schemeClr val="bg1"/>
                </a:solidFill>
                <a:effectLst>
                  <a:outerShdw blurRad="38100" dist="38100" dir="2700000" algn="tl">
                    <a:srgbClr val="000000">
                      <a:alpha val="43137"/>
                    </a:srgbClr>
                  </a:outerShdw>
                </a:effectLst>
              </a:rPr>
              <a:t>;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7 </a:t>
            </a:r>
            <a:r>
              <a:rPr lang="en-US" sz="3600" b="1" dirty="0">
                <a:solidFill>
                  <a:schemeClr val="bg1"/>
                </a:solidFill>
                <a:effectLst>
                  <a:outerShdw blurRad="38100" dist="38100" dir="2700000" algn="tl">
                    <a:srgbClr val="000000">
                      <a:alpha val="43137"/>
                    </a:srgbClr>
                  </a:outerShdw>
                </a:effectLst>
              </a:rPr>
              <a:t> And to you who are troubled rest with us, when the Lord Jesus shall be revealed from heaven with his mighty angels,</a:t>
            </a:r>
          </a:p>
        </p:txBody>
      </p:sp>
      <p:sp>
        <p:nvSpPr>
          <p:cNvPr id="4" name="TextBox 3">
            <a:extLst>
              <a:ext uri="{FF2B5EF4-FFF2-40B4-BE49-F238E27FC236}">
                <a16:creationId xmlns:a16="http://schemas.microsoft.com/office/drawing/2014/main" id="{DEA5DE40-AAF7-4758-BAEF-29F1DA4A4E03}"/>
              </a:ext>
            </a:extLst>
          </p:cNvPr>
          <p:cNvSpPr txBox="1"/>
          <p:nvPr/>
        </p:nvSpPr>
        <p:spPr>
          <a:xfrm>
            <a:off x="755780" y="1082351"/>
            <a:ext cx="10658669"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1) Retribution and Revenge Belongs to God.</a:t>
            </a:r>
          </a:p>
        </p:txBody>
      </p:sp>
    </p:spTree>
    <p:extLst>
      <p:ext uri="{BB962C8B-B14F-4D97-AF65-F5344CB8AC3E}">
        <p14:creationId xmlns:p14="http://schemas.microsoft.com/office/powerpoint/2010/main" val="3349267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5F5037-A5A3-4E39-9BE8-9E8466F76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1972" y="3428999"/>
            <a:ext cx="2647988" cy="2813179"/>
          </a:xfrm>
          <a:prstGeom prst="rect">
            <a:avLst/>
          </a:prstGeom>
        </p:spPr>
      </p:pic>
      <p:pic>
        <p:nvPicPr>
          <p:cNvPr id="5" name="Picture 4">
            <a:extLst>
              <a:ext uri="{FF2B5EF4-FFF2-40B4-BE49-F238E27FC236}">
                <a16:creationId xmlns:a16="http://schemas.microsoft.com/office/drawing/2014/main" id="{E09B8F33-A0C6-4C8E-ACC3-57F18F468B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0686" y="2813179"/>
            <a:ext cx="2891286" cy="3429000"/>
          </a:xfrm>
          <a:prstGeom prst="rect">
            <a:avLst/>
          </a:prstGeom>
        </p:spPr>
      </p:pic>
      <p:pic>
        <p:nvPicPr>
          <p:cNvPr id="7" name="Picture 6">
            <a:extLst>
              <a:ext uri="{FF2B5EF4-FFF2-40B4-BE49-F238E27FC236}">
                <a16:creationId xmlns:a16="http://schemas.microsoft.com/office/drawing/2014/main" id="{B562DE7B-2D1F-431E-83DC-04238A170240}"/>
              </a:ext>
            </a:extLst>
          </p:cNvPr>
          <p:cNvPicPr>
            <a:picLocks noChangeAspect="1"/>
          </p:cNvPicPr>
          <p:nvPr/>
        </p:nvPicPr>
        <p:blipFill rotWithShape="1">
          <a:blip r:embed="rId5">
            <a:extLst>
              <a:ext uri="{28A0092B-C50C-407E-A947-70E740481C1C}">
                <a14:useLocalDpi xmlns:a14="http://schemas.microsoft.com/office/drawing/2010/main" val="0"/>
              </a:ext>
            </a:extLst>
          </a:blip>
          <a:srcRect b="10562"/>
          <a:stretch/>
        </p:blipFill>
        <p:spPr>
          <a:xfrm>
            <a:off x="622040" y="3429001"/>
            <a:ext cx="3054221" cy="2729204"/>
          </a:xfrm>
          <a:prstGeom prst="rect">
            <a:avLst/>
          </a:prstGeom>
        </p:spPr>
      </p:pic>
      <p:pic>
        <p:nvPicPr>
          <p:cNvPr id="1026" name="Picture 2" descr="Image result for gladiator 2000">
            <a:extLst>
              <a:ext uri="{FF2B5EF4-FFF2-40B4-BE49-F238E27FC236}">
                <a16:creationId xmlns:a16="http://schemas.microsoft.com/office/drawing/2014/main" id="{0BDCF5E2-12C3-4328-BC98-874D23727ED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0367"/>
          <a:stretch/>
        </p:blipFill>
        <p:spPr bwMode="auto">
          <a:xfrm>
            <a:off x="3568960" y="3429001"/>
            <a:ext cx="2569028" cy="28131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EBE5A95-A74B-473F-BECA-67F6AADCF5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21970" y="634369"/>
            <a:ext cx="2647989" cy="2794630"/>
          </a:xfrm>
          <a:prstGeom prst="rect">
            <a:avLst/>
          </a:prstGeom>
        </p:spPr>
      </p:pic>
      <p:pic>
        <p:nvPicPr>
          <p:cNvPr id="11" name="Picture 10">
            <a:extLst>
              <a:ext uri="{FF2B5EF4-FFF2-40B4-BE49-F238E27FC236}">
                <a16:creationId xmlns:a16="http://schemas.microsoft.com/office/drawing/2014/main" id="{744D6997-B946-4A6E-AF4E-4DA96E6451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0" y="634370"/>
            <a:ext cx="2825969" cy="2813180"/>
          </a:xfrm>
          <a:prstGeom prst="rect">
            <a:avLst/>
          </a:prstGeom>
        </p:spPr>
      </p:pic>
      <p:pic>
        <p:nvPicPr>
          <p:cNvPr id="13" name="Picture 12">
            <a:extLst>
              <a:ext uri="{FF2B5EF4-FFF2-40B4-BE49-F238E27FC236}">
                <a16:creationId xmlns:a16="http://schemas.microsoft.com/office/drawing/2014/main" id="{9A030F1F-3BCF-40F6-A6B5-8C65186F92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8960" y="625151"/>
            <a:ext cx="2527037" cy="2822399"/>
          </a:xfrm>
          <a:prstGeom prst="rect">
            <a:avLst/>
          </a:prstGeom>
        </p:spPr>
      </p:pic>
      <p:pic>
        <p:nvPicPr>
          <p:cNvPr id="15" name="Picture 14">
            <a:extLst>
              <a:ext uri="{FF2B5EF4-FFF2-40B4-BE49-F238E27FC236}">
                <a16:creationId xmlns:a16="http://schemas.microsoft.com/office/drawing/2014/main" id="{FC1D1C9B-9A78-4797-88AB-2A50E8FDF4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2037" y="634369"/>
            <a:ext cx="2946920" cy="2822399"/>
          </a:xfrm>
          <a:prstGeom prst="rect">
            <a:avLst/>
          </a:prstGeom>
        </p:spPr>
      </p:pic>
    </p:spTree>
    <p:extLst>
      <p:ext uri="{BB962C8B-B14F-4D97-AF65-F5344CB8AC3E}">
        <p14:creationId xmlns:p14="http://schemas.microsoft.com/office/powerpoint/2010/main" val="30542016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TotalTime>
  <Words>831</Words>
  <Application>Microsoft Office PowerPoint</Application>
  <PresentationFormat>Widescreen</PresentationFormat>
  <Paragraphs>77</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Garamond</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Did Christ Teach about Retribution:</vt:lpstr>
      <vt:lpstr>PowerPoint Presentation</vt:lpstr>
      <vt:lpstr>PowerPoint Presentation</vt:lpstr>
      <vt:lpstr>PowerPoint Presentation</vt:lpstr>
      <vt:lpstr>PowerPoint Presentation</vt:lpstr>
      <vt:lpstr>PowerPoint Presentation</vt:lpstr>
      <vt:lpstr>What did Paul teach about Retribution? </vt:lpstr>
      <vt:lpstr>PowerPoint Presentation</vt:lpstr>
      <vt:lpstr>PowerPoint Presentation</vt:lpstr>
      <vt:lpstr>PowerPoint Presentation</vt:lpstr>
      <vt:lpstr>PowerPoint Presentation</vt:lpstr>
      <vt:lpstr>PowerPoint Presentation</vt:lpstr>
      <vt:lpstr>The Truth that God is on the Throne and is the Avenger of All Evil brings: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Roe</dc:creator>
  <cp:lastModifiedBy>Hardy Porter</cp:lastModifiedBy>
  <cp:revision>16</cp:revision>
  <cp:lastPrinted>2019-10-27T14:21:02Z</cp:lastPrinted>
  <dcterms:created xsi:type="dcterms:W3CDTF">2019-10-24T16:49:49Z</dcterms:created>
  <dcterms:modified xsi:type="dcterms:W3CDTF">2019-10-27T14:50:16Z</dcterms:modified>
</cp:coreProperties>
</file>